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26"/>
  </p:notes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302" r:id="rId17"/>
    <p:sldId id="303" r:id="rId18"/>
    <p:sldId id="304" r:id="rId19"/>
    <p:sldId id="305" r:id="rId20"/>
    <p:sldId id="306" r:id="rId21"/>
    <p:sldId id="298" r:id="rId22"/>
    <p:sldId id="299" r:id="rId23"/>
    <p:sldId id="300" r:id="rId24"/>
    <p:sldId id="301" r:id="rId2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4718" autoAdjust="0"/>
  </p:normalViewPr>
  <p:slideViewPr>
    <p:cSldViewPr>
      <p:cViewPr varScale="1">
        <p:scale>
          <a:sx n="126" d="100"/>
          <a:sy n="126" d="100"/>
        </p:scale>
        <p:origin x="119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8426063-4311-453C-8F2C-9A92C5745E36}" type="datetimeFigureOut">
              <a:rPr lang="ko-KR" altLang="en-US"/>
              <a:pPr>
                <a:defRPr/>
              </a:pPr>
              <a:t>2020-01-07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3D3BBD7-49CC-4DDE-A5C5-0951322FC6E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635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E34EEDAF-17A7-4622-9385-BC0D1FE3929B}" type="slidenum">
              <a:rPr lang="ko-KR" altLang="ko-KR"/>
              <a:pPr eaLnBrk="1" hangingPunct="1"/>
              <a:t>1</a:t>
            </a:fld>
            <a:endParaRPr lang="ko-KR" altLang="ko-KR"/>
          </a:p>
        </p:txBody>
      </p:sp>
      <p:sp>
        <p:nvSpPr>
          <p:cNvPr id="28675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mtClean="0">
                <a:latin typeface="굴림" pitchFamily="50" charset="-127"/>
                <a:ea typeface="굴림" pitchFamily="50" charset="-127"/>
              </a:rPr>
              <a:t>이 슬라이드는 부산대학교 우균이 작성하였습니다</a:t>
            </a:r>
            <a:r>
              <a:rPr lang="en-US" altLang="ko-KR" smtClean="0">
                <a:latin typeface="굴림" pitchFamily="50" charset="-127"/>
                <a:ea typeface="굴림" pitchFamily="50" charset="-127"/>
              </a:rPr>
              <a:t>. </a:t>
            </a:r>
            <a:r>
              <a:rPr lang="ko-KR" altLang="en-US" smtClean="0">
                <a:latin typeface="굴림" pitchFamily="50" charset="-127"/>
                <a:ea typeface="굴림" pitchFamily="50" charset="-127"/>
              </a:rPr>
              <a:t>오류나 수정할 사항 있으면 </a:t>
            </a:r>
            <a:r>
              <a:rPr lang="en-US" altLang="ko-KR" smtClean="0">
                <a:latin typeface="굴림" pitchFamily="50" charset="-127"/>
                <a:ea typeface="굴림" pitchFamily="50" charset="-127"/>
              </a:rPr>
              <a:t>woogyun@pusan.ac.kr</a:t>
            </a:r>
            <a:r>
              <a:rPr lang="ko-KR" altLang="en-US" smtClean="0">
                <a:latin typeface="굴림" pitchFamily="50" charset="-127"/>
                <a:ea typeface="굴림" pitchFamily="50" charset="-127"/>
              </a:rPr>
              <a:t>로 연락 주세요</a:t>
            </a:r>
            <a:r>
              <a:rPr lang="en-US" altLang="ko-KR" smtClean="0">
                <a:latin typeface="굴림" pitchFamily="50" charset="-127"/>
                <a:ea typeface="굴림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5685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EF23D636-3000-4FB0-9449-0717EA5644C3}" type="slidenum">
              <a:rPr lang="ko-KR" altLang="ko-KR"/>
              <a:pPr eaLnBrk="1" hangingPunct="1"/>
              <a:t>10</a:t>
            </a:fld>
            <a:endParaRPr lang="ko-KR" altLang="ko-KR"/>
          </a:p>
        </p:txBody>
      </p:sp>
      <p:sp>
        <p:nvSpPr>
          <p:cNvPr id="37891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23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9ECF305-324A-4877-9E89-F39F377DF998}" type="slidenum">
              <a:rPr lang="ko-KR" altLang="ko-KR"/>
              <a:pPr eaLnBrk="1" hangingPunct="1"/>
              <a:t>11</a:t>
            </a:fld>
            <a:endParaRPr lang="ko-KR" altLang="ko-KR"/>
          </a:p>
        </p:txBody>
      </p:sp>
      <p:sp>
        <p:nvSpPr>
          <p:cNvPr id="38915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769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D0FCBD7-598B-4D62-9381-4B3CFA8205F1}" type="slidenum">
              <a:rPr lang="ko-KR" altLang="ko-KR"/>
              <a:pPr eaLnBrk="1" hangingPunct="1"/>
              <a:t>12</a:t>
            </a:fld>
            <a:endParaRPr lang="ko-KR" altLang="ko-KR"/>
          </a:p>
        </p:txBody>
      </p:sp>
      <p:sp>
        <p:nvSpPr>
          <p:cNvPr id="39939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472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DEC3491-CF42-4A38-B5A8-AB4BBA29228F}" type="slidenum">
              <a:rPr lang="ko-KR" altLang="ko-KR"/>
              <a:pPr eaLnBrk="1" hangingPunct="1"/>
              <a:t>13</a:t>
            </a:fld>
            <a:endParaRPr lang="ko-KR" altLang="ko-KR"/>
          </a:p>
        </p:txBody>
      </p:sp>
      <p:sp>
        <p:nvSpPr>
          <p:cNvPr id="40963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271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EB0D0BA-8BBA-4B46-BEEC-1A1B8A9F90C1}" type="slidenum">
              <a:rPr lang="ko-KR" altLang="ko-KR"/>
              <a:pPr eaLnBrk="1" hangingPunct="1"/>
              <a:t>14</a:t>
            </a:fld>
            <a:endParaRPr lang="ko-KR" altLang="ko-KR"/>
          </a:p>
        </p:txBody>
      </p:sp>
      <p:sp>
        <p:nvSpPr>
          <p:cNvPr id="41987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689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2188D4C-630E-46E4-A780-65EC445F50DA}" type="slidenum">
              <a:rPr lang="ko-KR" altLang="ko-KR"/>
              <a:pPr eaLnBrk="1" hangingPunct="1"/>
              <a:t>15</a:t>
            </a:fld>
            <a:endParaRPr lang="ko-KR" altLang="ko-KR"/>
          </a:p>
        </p:txBody>
      </p:sp>
      <p:sp>
        <p:nvSpPr>
          <p:cNvPr id="43011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233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ACB70D7-9484-446C-BCA7-729584B6459D}" type="slidenum">
              <a:rPr lang="ko-KR" altLang="ko-KR"/>
              <a:pPr eaLnBrk="1" hangingPunct="1"/>
              <a:t>21</a:t>
            </a:fld>
            <a:endParaRPr lang="ko-KR" altLang="ko-KR"/>
          </a:p>
        </p:txBody>
      </p:sp>
      <p:sp>
        <p:nvSpPr>
          <p:cNvPr id="44035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58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F1B5661-7558-4DA9-9F9C-405FEC78F1A4}" type="slidenum">
              <a:rPr lang="ko-KR" altLang="ko-KR"/>
              <a:pPr eaLnBrk="1" hangingPunct="1"/>
              <a:t>22</a:t>
            </a:fld>
            <a:endParaRPr lang="ko-KR" altLang="ko-KR"/>
          </a:p>
        </p:txBody>
      </p:sp>
      <p:sp>
        <p:nvSpPr>
          <p:cNvPr id="45059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259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73496AB-3A0D-4EE4-A513-1B771CAE59D2}" type="slidenum">
              <a:rPr lang="ko-KR" altLang="ko-KR"/>
              <a:pPr eaLnBrk="1" hangingPunct="1"/>
              <a:t>23</a:t>
            </a:fld>
            <a:endParaRPr lang="ko-KR" altLang="ko-KR"/>
          </a:p>
        </p:txBody>
      </p:sp>
      <p:sp>
        <p:nvSpPr>
          <p:cNvPr id="46083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561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89D6D9-3739-47EB-8FF6-2DFFED1DDD68}" type="slidenum">
              <a:rPr lang="ko-KR" altLang="ko-KR"/>
              <a:pPr eaLnBrk="1" hangingPunct="1"/>
              <a:t>24</a:t>
            </a:fld>
            <a:endParaRPr lang="ko-KR" altLang="ko-KR"/>
          </a:p>
        </p:txBody>
      </p:sp>
      <p:sp>
        <p:nvSpPr>
          <p:cNvPr id="47107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496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6632A93-5C70-4A34-8B66-B9F3848C85B5}" type="slidenum">
              <a:rPr lang="ko-KR" altLang="ko-KR"/>
              <a:pPr eaLnBrk="1" hangingPunct="1"/>
              <a:t>2</a:t>
            </a:fld>
            <a:endParaRPr lang="ko-KR" altLang="ko-KR"/>
          </a:p>
        </p:txBody>
      </p:sp>
      <p:sp>
        <p:nvSpPr>
          <p:cNvPr id="29699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86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DB40FCC-FBB5-42C7-AD1C-1E2A35174627}" type="slidenum">
              <a:rPr lang="ko-KR" altLang="ko-KR"/>
              <a:pPr eaLnBrk="1" hangingPunct="1"/>
              <a:t>3</a:t>
            </a:fld>
            <a:endParaRPr lang="ko-KR" altLang="ko-KR"/>
          </a:p>
        </p:txBody>
      </p:sp>
      <p:sp>
        <p:nvSpPr>
          <p:cNvPr id="30723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48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6BF0F1C-7706-4499-B8C7-77F6C781660D}" type="slidenum">
              <a:rPr lang="ko-KR" altLang="ko-KR"/>
              <a:pPr eaLnBrk="1" hangingPunct="1"/>
              <a:t>4</a:t>
            </a:fld>
            <a:endParaRPr lang="ko-KR" altLang="ko-KR"/>
          </a:p>
        </p:txBody>
      </p:sp>
      <p:sp>
        <p:nvSpPr>
          <p:cNvPr id="31747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06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D6604DB-E714-403E-8089-174C3E58E59C}" type="slidenum">
              <a:rPr lang="ko-KR" altLang="ko-KR"/>
              <a:pPr eaLnBrk="1" hangingPunct="1"/>
              <a:t>5</a:t>
            </a:fld>
            <a:endParaRPr lang="ko-KR" altLang="ko-KR"/>
          </a:p>
        </p:txBody>
      </p:sp>
      <p:sp>
        <p:nvSpPr>
          <p:cNvPr id="32771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46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79AD79E-E91C-4886-9083-3372D4B20479}" type="slidenum">
              <a:rPr lang="ko-KR" altLang="ko-KR"/>
              <a:pPr eaLnBrk="1" hangingPunct="1"/>
              <a:t>6</a:t>
            </a:fld>
            <a:endParaRPr lang="ko-KR" altLang="ko-KR"/>
          </a:p>
        </p:txBody>
      </p:sp>
      <p:sp>
        <p:nvSpPr>
          <p:cNvPr id="33795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274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22EF4FA-2E86-46E4-BDBF-6657D23B9DE2}" type="slidenum">
              <a:rPr lang="ko-KR" altLang="ko-KR"/>
              <a:pPr eaLnBrk="1" hangingPunct="1"/>
              <a:t>7</a:t>
            </a:fld>
            <a:endParaRPr lang="ko-KR" altLang="ko-KR"/>
          </a:p>
        </p:txBody>
      </p:sp>
      <p:sp>
        <p:nvSpPr>
          <p:cNvPr id="34819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235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6BEE7B1-9900-4061-8260-888E9121728D}" type="slidenum">
              <a:rPr lang="ko-KR" altLang="ko-KR"/>
              <a:pPr eaLnBrk="1" hangingPunct="1"/>
              <a:t>8</a:t>
            </a:fld>
            <a:endParaRPr lang="ko-KR" altLang="ko-KR"/>
          </a:p>
        </p:txBody>
      </p:sp>
      <p:sp>
        <p:nvSpPr>
          <p:cNvPr id="35843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259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5AB9251-3DA0-48F4-B439-93047FF4AA6F}" type="slidenum">
              <a:rPr lang="ko-KR" altLang="ko-KR"/>
              <a:pPr eaLnBrk="1" hangingPunct="1"/>
              <a:t>9</a:t>
            </a:fld>
            <a:endParaRPr lang="ko-KR" altLang="ko-KR"/>
          </a:p>
        </p:txBody>
      </p:sp>
      <p:sp>
        <p:nvSpPr>
          <p:cNvPr id="36867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32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8763" cy="6858000"/>
            <a:chOff x="0" y="0"/>
            <a:chExt cx="5763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499" cy="195"/>
            </a:xfrm>
            <a:prstGeom prst="rect">
              <a:avLst/>
            </a:prstGeom>
            <a:solidFill>
              <a:schemeClr val="accent1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680" y="4223"/>
              <a:ext cx="4080" cy="97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accent1"/>
                </a:gs>
              </a:gsLst>
              <a:lin ang="0" scaled="1"/>
            </a:gra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5520" y="1248"/>
              <a:ext cx="240" cy="26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tint val="0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0" y="3312"/>
              <a:ext cx="243" cy="96"/>
            </a:xfrm>
            <a:prstGeom prst="rect">
              <a:avLst/>
            </a:prstGeom>
            <a:solidFill>
              <a:schemeClr val="hlink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0" y="3417"/>
              <a:ext cx="243" cy="903"/>
            </a:xfrm>
            <a:prstGeom prst="rect">
              <a:avLst/>
            </a:prstGeom>
            <a:solidFill>
              <a:srgbClr val="DDDDDD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5520" y="0"/>
              <a:ext cx="240" cy="1248"/>
            </a:xfrm>
            <a:prstGeom prst="rect">
              <a:avLst/>
            </a:prstGeom>
            <a:solidFill>
              <a:srgbClr val="FFFFFF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3600" y="0"/>
              <a:ext cx="1920" cy="192"/>
            </a:xfrm>
            <a:prstGeom prst="rect">
              <a:avLst/>
            </a:prstGeom>
            <a:gradFill rotWithShape="0">
              <a:gsLst>
                <a:gs pos="0">
                  <a:schemeClr val="folHlink">
                    <a:gamma/>
                    <a:tint val="33725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67" y="188"/>
              <a:ext cx="243" cy="47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0" y="664"/>
              <a:ext cx="243" cy="2637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white">
            <a:xfrm>
              <a:off x="4" y="188"/>
              <a:ext cx="243" cy="472"/>
            </a:xfrm>
            <a:prstGeom prst="rect">
              <a:avLst/>
            </a:prstGeom>
            <a:solidFill>
              <a:srgbClr val="FFFFFF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white">
            <a:xfrm>
              <a:off x="495" y="0"/>
              <a:ext cx="3105" cy="186"/>
            </a:xfrm>
            <a:prstGeom prst="rect">
              <a:avLst/>
            </a:prstGeom>
            <a:solidFill>
              <a:srgbClr val="FFFFFF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lang="ko-KR" altLang="ko-KR" sz="2400">
                <a:latin typeface="굴림" charset="-127"/>
                <a:ea typeface="굴림" charset="-127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gray">
            <a:xfrm flipV="1">
              <a:off x="254" y="192"/>
              <a:ext cx="0" cy="412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gray">
            <a:xfrm>
              <a:off x="254" y="4224"/>
              <a:ext cx="5509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gray">
            <a:xfrm flipV="1">
              <a:off x="5520" y="0"/>
              <a:ext cx="0" cy="422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gray">
            <a:xfrm>
              <a:off x="0" y="200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gray">
            <a:xfrm flipH="1">
              <a:off x="3601" y="279"/>
              <a:ext cx="21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gray">
            <a:xfrm flipV="1">
              <a:off x="3600" y="0"/>
              <a:ext cx="0" cy="28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gray">
            <a:xfrm>
              <a:off x="5520" y="1248"/>
              <a:ext cx="24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gray">
            <a:xfrm>
              <a:off x="507" y="0"/>
              <a:ext cx="0" cy="67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gray">
            <a:xfrm flipH="1" flipV="1">
              <a:off x="0" y="660"/>
              <a:ext cx="495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gray">
            <a:xfrm flipV="1">
              <a:off x="1673" y="3929"/>
              <a:ext cx="0" cy="39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gray">
            <a:xfrm>
              <a:off x="1664" y="3932"/>
              <a:ext cx="4096" cy="3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gray">
            <a:xfrm flipH="1">
              <a:off x="0" y="3312"/>
              <a:ext cx="263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gray">
            <a:xfrm flipH="1">
              <a:off x="0" y="3408"/>
              <a:ext cx="263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</p:grpSp>
      <p:sp>
        <p:nvSpPr>
          <p:cNvPr id="11291" name="Rectangle 2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292" name="Rectangle 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9" name="Rectangle 2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" name="Rectangle 3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1" name="Rectangle 3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32FE6A-48F0-4DCE-8EC7-65C4CE3CD6B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278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86D272-DBA3-4CA0-AF5A-7DFCD21A7BD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428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51ADA2-8585-4BDA-BA1D-1FBCE4784B8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8118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470945-7479-4EF7-BEBF-0E9B1D6D71A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3787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734746-DF0D-4428-8FAF-8583022B003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897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3BB571-2E60-4866-A26E-62A87E71514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684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50822C-7361-41C1-A83B-C3CC0BAA0D1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414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E1D4B7-EE37-486D-850C-1B035B302C6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089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5B4372-9FD2-45C7-BF7F-702B1B84CD4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5584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98E75C-EDE2-4BC7-983B-0D56166664F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985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93E84-123A-45C7-9B97-9323411C2F4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042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3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DF9CE-1DB1-4698-85F6-CCA36E464C2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0156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FFFFF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8763" cy="6858000"/>
            <a:chOff x="0" y="0"/>
            <a:chExt cx="5763" cy="4320"/>
          </a:xfrm>
        </p:grpSpPr>
        <p:sp>
          <p:nvSpPr>
            <p:cNvPr id="1024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499" cy="195"/>
            </a:xfrm>
            <a:prstGeom prst="rect">
              <a:avLst/>
            </a:prstGeom>
            <a:solidFill>
              <a:schemeClr val="accent1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44" name="Rectangle 4"/>
            <p:cNvSpPr>
              <a:spLocks noChangeArrowheads="1"/>
            </p:cNvSpPr>
            <p:nvPr/>
          </p:nvSpPr>
          <p:spPr bwMode="auto">
            <a:xfrm>
              <a:off x="1680" y="4223"/>
              <a:ext cx="4080" cy="97"/>
            </a:xfrm>
            <a:prstGeom prst="rect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accent1"/>
                </a:gs>
              </a:gsLst>
              <a:lin ang="0" scaled="1"/>
            </a:gra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5520" y="1248"/>
              <a:ext cx="240" cy="2688"/>
            </a:xfrm>
            <a:prstGeom prst="rect">
              <a:avLst/>
            </a:prstGeom>
            <a:gradFill rotWithShape="0">
              <a:gsLst>
                <a:gs pos="0">
                  <a:schemeClr val="accent2">
                    <a:gamma/>
                    <a:tint val="0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46" name="Rectangle 6"/>
            <p:cNvSpPr>
              <a:spLocks noChangeArrowheads="1"/>
            </p:cNvSpPr>
            <p:nvPr/>
          </p:nvSpPr>
          <p:spPr bwMode="auto">
            <a:xfrm>
              <a:off x="0" y="3312"/>
              <a:ext cx="243" cy="96"/>
            </a:xfrm>
            <a:prstGeom prst="rect">
              <a:avLst/>
            </a:prstGeom>
            <a:solidFill>
              <a:schemeClr val="hlink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0" y="3417"/>
              <a:ext cx="243" cy="903"/>
            </a:xfrm>
            <a:prstGeom prst="rect">
              <a:avLst/>
            </a:prstGeom>
            <a:solidFill>
              <a:srgbClr val="DDDDDD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5520" y="0"/>
              <a:ext cx="240" cy="1248"/>
            </a:xfrm>
            <a:prstGeom prst="rect">
              <a:avLst/>
            </a:prstGeom>
            <a:solidFill>
              <a:srgbClr val="FFFFFF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49" name="Rectangle 9"/>
            <p:cNvSpPr>
              <a:spLocks noChangeArrowheads="1"/>
            </p:cNvSpPr>
            <p:nvPr/>
          </p:nvSpPr>
          <p:spPr bwMode="auto">
            <a:xfrm>
              <a:off x="3600" y="0"/>
              <a:ext cx="1920" cy="192"/>
            </a:xfrm>
            <a:prstGeom prst="rect">
              <a:avLst/>
            </a:prstGeom>
            <a:gradFill rotWithShape="0">
              <a:gsLst>
                <a:gs pos="0">
                  <a:schemeClr val="folHlink">
                    <a:gamma/>
                    <a:tint val="33725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50" name="Rectangle 10"/>
            <p:cNvSpPr>
              <a:spLocks noChangeArrowheads="1"/>
            </p:cNvSpPr>
            <p:nvPr/>
          </p:nvSpPr>
          <p:spPr bwMode="auto">
            <a:xfrm>
              <a:off x="267" y="188"/>
              <a:ext cx="243" cy="472"/>
            </a:xfrm>
            <a:prstGeom prst="rect">
              <a:avLst/>
            </a:prstGeom>
            <a:solidFill>
              <a:schemeClr val="bg2"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51" name="Rectangle 11"/>
            <p:cNvSpPr>
              <a:spLocks noChangeArrowheads="1"/>
            </p:cNvSpPr>
            <p:nvPr/>
          </p:nvSpPr>
          <p:spPr bwMode="auto">
            <a:xfrm>
              <a:off x="0" y="664"/>
              <a:ext cx="243" cy="2637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52" name="Rectangle 12"/>
            <p:cNvSpPr>
              <a:spLocks noChangeArrowheads="1"/>
            </p:cNvSpPr>
            <p:nvPr/>
          </p:nvSpPr>
          <p:spPr bwMode="white">
            <a:xfrm>
              <a:off x="4" y="188"/>
              <a:ext cx="243" cy="472"/>
            </a:xfrm>
            <a:prstGeom prst="rect">
              <a:avLst/>
            </a:prstGeom>
            <a:solidFill>
              <a:srgbClr val="FFFFFF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53" name="Rectangle 13"/>
            <p:cNvSpPr>
              <a:spLocks noChangeArrowheads="1"/>
            </p:cNvSpPr>
            <p:nvPr/>
          </p:nvSpPr>
          <p:spPr bwMode="white">
            <a:xfrm>
              <a:off x="495" y="0"/>
              <a:ext cx="3105" cy="186"/>
            </a:xfrm>
            <a:prstGeom prst="rect">
              <a:avLst/>
            </a:prstGeom>
            <a:solidFill>
              <a:srgbClr val="FFFFFF"/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latinLnBrk="0">
                <a:defRPr/>
              </a:pPr>
              <a:endParaRPr kumimoji="0" lang="ko-KR" altLang="ko-KR" sz="2400">
                <a:latin typeface="Arial" charset="0"/>
                <a:ea typeface="굴림" charset="-127"/>
              </a:endParaRPr>
            </a:p>
          </p:txBody>
        </p:sp>
        <p:sp>
          <p:nvSpPr>
            <p:cNvPr id="10254" name="Line 14"/>
            <p:cNvSpPr>
              <a:spLocks noChangeShapeType="1"/>
            </p:cNvSpPr>
            <p:nvPr/>
          </p:nvSpPr>
          <p:spPr bwMode="gray">
            <a:xfrm flipV="1">
              <a:off x="254" y="192"/>
              <a:ext cx="0" cy="4128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55" name="Line 15"/>
            <p:cNvSpPr>
              <a:spLocks noChangeShapeType="1"/>
            </p:cNvSpPr>
            <p:nvPr/>
          </p:nvSpPr>
          <p:spPr bwMode="gray">
            <a:xfrm>
              <a:off x="254" y="4224"/>
              <a:ext cx="5509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56" name="Line 16"/>
            <p:cNvSpPr>
              <a:spLocks noChangeShapeType="1"/>
            </p:cNvSpPr>
            <p:nvPr/>
          </p:nvSpPr>
          <p:spPr bwMode="gray">
            <a:xfrm flipV="1">
              <a:off x="5520" y="0"/>
              <a:ext cx="0" cy="4224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57" name="Line 17"/>
            <p:cNvSpPr>
              <a:spLocks noChangeShapeType="1"/>
            </p:cNvSpPr>
            <p:nvPr/>
          </p:nvSpPr>
          <p:spPr bwMode="gray">
            <a:xfrm>
              <a:off x="0" y="200"/>
              <a:ext cx="5760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58" name="Line 18"/>
            <p:cNvSpPr>
              <a:spLocks noChangeShapeType="1"/>
            </p:cNvSpPr>
            <p:nvPr/>
          </p:nvSpPr>
          <p:spPr bwMode="gray">
            <a:xfrm flipH="1">
              <a:off x="3601" y="279"/>
              <a:ext cx="216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59" name="Line 19"/>
            <p:cNvSpPr>
              <a:spLocks noChangeShapeType="1"/>
            </p:cNvSpPr>
            <p:nvPr/>
          </p:nvSpPr>
          <p:spPr bwMode="gray">
            <a:xfrm flipV="1">
              <a:off x="3600" y="0"/>
              <a:ext cx="0" cy="288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60" name="Line 20"/>
            <p:cNvSpPr>
              <a:spLocks noChangeShapeType="1"/>
            </p:cNvSpPr>
            <p:nvPr/>
          </p:nvSpPr>
          <p:spPr bwMode="gray">
            <a:xfrm>
              <a:off x="5520" y="1248"/>
              <a:ext cx="240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61" name="Line 21"/>
            <p:cNvSpPr>
              <a:spLocks noChangeShapeType="1"/>
            </p:cNvSpPr>
            <p:nvPr/>
          </p:nvSpPr>
          <p:spPr bwMode="gray">
            <a:xfrm>
              <a:off x="507" y="0"/>
              <a:ext cx="0" cy="67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62" name="Line 22"/>
            <p:cNvSpPr>
              <a:spLocks noChangeShapeType="1"/>
            </p:cNvSpPr>
            <p:nvPr/>
          </p:nvSpPr>
          <p:spPr bwMode="gray">
            <a:xfrm flipH="1" flipV="1">
              <a:off x="0" y="660"/>
              <a:ext cx="495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63" name="Line 23"/>
            <p:cNvSpPr>
              <a:spLocks noChangeShapeType="1"/>
            </p:cNvSpPr>
            <p:nvPr/>
          </p:nvSpPr>
          <p:spPr bwMode="gray">
            <a:xfrm flipV="1">
              <a:off x="1673" y="3929"/>
              <a:ext cx="0" cy="39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64" name="Line 24"/>
            <p:cNvSpPr>
              <a:spLocks noChangeShapeType="1"/>
            </p:cNvSpPr>
            <p:nvPr/>
          </p:nvSpPr>
          <p:spPr bwMode="gray">
            <a:xfrm>
              <a:off x="1664" y="3932"/>
              <a:ext cx="4096" cy="3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65" name="Line 25"/>
            <p:cNvSpPr>
              <a:spLocks noChangeShapeType="1"/>
            </p:cNvSpPr>
            <p:nvPr/>
          </p:nvSpPr>
          <p:spPr bwMode="gray">
            <a:xfrm flipH="1">
              <a:off x="0" y="3312"/>
              <a:ext cx="263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  <p:sp>
          <p:nvSpPr>
            <p:cNvPr id="10266" name="Line 26"/>
            <p:cNvSpPr>
              <a:spLocks noChangeShapeType="1"/>
            </p:cNvSpPr>
            <p:nvPr/>
          </p:nvSpPr>
          <p:spPr bwMode="gray">
            <a:xfrm flipH="1">
              <a:off x="0" y="3408"/>
              <a:ext cx="263" cy="0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charset="-127"/>
                <a:ea typeface="굴림" charset="-127"/>
              </a:endParaRPr>
            </a:p>
          </p:txBody>
        </p:sp>
      </p:grpSp>
      <p:sp>
        <p:nvSpPr>
          <p:cNvPr id="1027" name="Rectangle 27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8" name="Rectangle 2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69" name="Rectangle 2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0" name="Rectangle 3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4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1" name="Rectangle 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D5E0897A-F908-4981-B56C-3D8F38FC275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  <a:cs typeface="Arial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  <a:cs typeface="Arial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  <a:cs typeface="Arial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  <a:cs typeface="Arial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  <a:cs typeface="Arial" charset="0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  <a:cs typeface="Arial" charset="0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  <a:cs typeface="Arial" charset="0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100">
          <a:solidFill>
            <a:schemeClr val="tx2"/>
          </a:solidFill>
          <a:latin typeface="굴림" charset="-127"/>
          <a:ea typeface="굴림" charset="-127"/>
          <a:cs typeface="Arial" charset="0"/>
        </a:defRPr>
      </a:lvl9pPr>
    </p:titleStyle>
    <p:bodyStyle>
      <a:lvl1pPr marL="342900" indent="-342900" algn="l" rtl="0" eaLnBrk="0" fontAlgn="t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n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t" latinLnBrk="1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t" latinLnBrk="1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n"/>
        <a:defRPr kumimoji="1" sz="23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t" latinLnBrk="1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t" latinLnBrk="1" hangingPunct="0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t" latinLnBrk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t" latinLnBrk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t" latinLnBrk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t" latinLnBrk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ko-KR" sz="4400" b="1" smtClean="0"/>
              <a:t>C Programming</a:t>
            </a:r>
            <a:br>
              <a:rPr lang="en-US" altLang="ko-KR" sz="4400" b="1" smtClean="0"/>
            </a:br>
            <a:r>
              <a:rPr lang="en-US" altLang="ko-KR" sz="4400" b="1" smtClean="0"/>
              <a:t>Lecture 3 : </a:t>
            </a:r>
            <a:r>
              <a:rPr lang="en-US" altLang="ko-KR" b="1" smtClean="0"/>
              <a:t>C Introduction</a:t>
            </a:r>
            <a:endParaRPr lang="ko-KR" altLang="en-US" b="1" smtClean="0"/>
          </a:p>
        </p:txBody>
      </p:sp>
      <p:sp>
        <p:nvSpPr>
          <p:cNvPr id="3075" name="Rectangle 20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60A0BA2-EA75-488F-9C95-C51D94A6FF07}" type="slidenum">
              <a:rPr kumimoji="0" lang="ko-KR" altLang="en-US"/>
              <a:pPr eaLnBrk="1" hangingPunct="1"/>
              <a:t>1</a:t>
            </a:fld>
            <a:endParaRPr kumimoji="0" lang="en-US" altLang="ko-KR"/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3132138" y="6438900"/>
            <a:ext cx="52974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200"/>
              <a:t>Lecture notes : courtesy of Woo Kyun and Chang Byung-Mo</a:t>
            </a:r>
            <a:endParaRPr lang="ko-KR" altLang="en-US" sz="1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Creating a Project (4/5)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</a:rPr>
              <a:t>File </a:t>
            </a: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 New</a:t>
            </a:r>
          </a:p>
          <a:p>
            <a:pPr marL="838200" lvl="1" indent="-381000" eaLnBrk="1" hangingPunct="1">
              <a:buFont typeface="Wingdings" panose="05000000000000000000" pitchFamily="2" charset="2"/>
              <a:buNone/>
            </a:pP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Win32 Console Application </a:t>
            </a:r>
            <a:endParaRPr lang="ko-KR" altLang="en-US" smtClean="0">
              <a:solidFill>
                <a:srgbClr val="B2B2B2"/>
              </a:solidFill>
              <a:sym typeface="Wingdings" panose="05000000000000000000" pitchFamily="2" charset="2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Location </a:t>
            </a:r>
            <a:endParaRPr lang="ko-KR" altLang="en-US" smtClean="0">
              <a:solidFill>
                <a:srgbClr val="B2B2B2"/>
              </a:solidFill>
              <a:sym typeface="Wingdings" panose="05000000000000000000" pitchFamily="2" charset="2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Project Name</a:t>
            </a:r>
            <a:endParaRPr lang="ko-KR" altLang="en-US" smtClean="0">
              <a:solidFill>
                <a:srgbClr val="B2B2B2"/>
              </a:solidFill>
              <a:sym typeface="Wingdings" panose="05000000000000000000" pitchFamily="2" charset="2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OK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ym typeface="Wingdings" panose="05000000000000000000" pitchFamily="2" charset="2"/>
              </a:rPr>
              <a:t>Finish </a:t>
            </a:r>
            <a:br>
              <a:rPr lang="en-US" altLang="ko-KR" smtClean="0">
                <a:sym typeface="Wingdings" panose="05000000000000000000" pitchFamily="2" charset="2"/>
              </a:rPr>
            </a:br>
            <a:r>
              <a:rPr lang="en-US" altLang="ko-KR" smtClean="0">
                <a:sym typeface="Wingdings" panose="05000000000000000000" pitchFamily="2" charset="2"/>
              </a:rPr>
              <a:t>&amp; OK</a:t>
            </a:r>
            <a:endParaRPr lang="ko-KR" altLang="en-US" smtClean="0"/>
          </a:p>
        </p:txBody>
      </p:sp>
      <p:sp>
        <p:nvSpPr>
          <p:cNvPr id="12292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69FCD82-1FA7-4E74-9259-758309FA19E9}" type="slidenum">
              <a:rPr kumimoji="0" lang="ko-KR" altLang="en-US"/>
              <a:pPr eaLnBrk="1" hangingPunct="1"/>
              <a:t>10</a:t>
            </a:fld>
            <a:endParaRPr kumimoji="0" lang="en-US" altLang="ko-KR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557338"/>
            <a:ext cx="3808412" cy="296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429000"/>
            <a:ext cx="3167063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Line 7"/>
          <p:cNvSpPr>
            <a:spLocks noChangeShapeType="1"/>
          </p:cNvSpPr>
          <p:nvPr/>
        </p:nvSpPr>
        <p:spPr bwMode="auto">
          <a:xfrm flipV="1">
            <a:off x="2143125" y="4365625"/>
            <a:ext cx="5021263" cy="27781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>
            <a:off x="2143125" y="5143500"/>
            <a:ext cx="3724275" cy="10223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Creating a Project (5/5)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/>
            <a:r>
              <a:rPr lang="en-US" altLang="ko-KR" smtClean="0"/>
              <a:t>Hello project is created</a:t>
            </a:r>
          </a:p>
        </p:txBody>
      </p:sp>
      <p:sp>
        <p:nvSpPr>
          <p:cNvPr id="1331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0CF99E5-9454-4E34-A14A-65333C9F59E0}" type="slidenum">
              <a:rPr kumimoji="0" lang="ko-KR" altLang="en-US"/>
              <a:pPr eaLnBrk="1" hangingPunct="1"/>
              <a:t>11</a:t>
            </a:fld>
            <a:endParaRPr kumimoji="0" lang="en-US" altLang="ko-KR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276475"/>
            <a:ext cx="5545138" cy="400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Line 6"/>
          <p:cNvSpPr>
            <a:spLocks noChangeShapeType="1"/>
          </p:cNvSpPr>
          <p:nvPr/>
        </p:nvSpPr>
        <p:spPr bwMode="auto">
          <a:xfrm>
            <a:off x="1785938" y="2143125"/>
            <a:ext cx="863600" cy="5048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Adding Files (1/3)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/>
              <a:t>File </a:t>
            </a:r>
            <a:r>
              <a:rPr lang="en-US" altLang="ko-KR" smtClean="0">
                <a:sym typeface="Wingdings" panose="05000000000000000000" pitchFamily="2" charset="2"/>
              </a:rPr>
              <a:t> New</a:t>
            </a:r>
          </a:p>
          <a:p>
            <a:pPr marL="838200" lvl="1" indent="-381000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Files tab</a:t>
            </a:r>
            <a:endParaRPr lang="ko-KR" altLang="en-US" smtClean="0"/>
          </a:p>
          <a:p>
            <a:pPr marL="838200" lvl="1" indent="-381000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C++ Source File </a:t>
            </a:r>
            <a:endParaRPr lang="ko-KR" altLang="en-US" smtClean="0"/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</a:rPr>
              <a:t>filename</a:t>
            </a:r>
            <a:endParaRPr lang="ko-KR" altLang="en-US" smtClean="0">
              <a:solidFill>
                <a:srgbClr val="B2B2B2"/>
              </a:solidFill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</a:rPr>
              <a:t>OK</a:t>
            </a:r>
          </a:p>
        </p:txBody>
      </p:sp>
      <p:sp>
        <p:nvSpPr>
          <p:cNvPr id="1434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C97DCFD-0E8D-42AC-B5C9-61203549AA8B}" type="slidenum">
              <a:rPr kumimoji="0" lang="ko-KR" altLang="en-US"/>
              <a:pPr eaLnBrk="1" hangingPunct="1"/>
              <a:t>12</a:t>
            </a:fld>
            <a:endParaRPr kumimoji="0" lang="en-US" altLang="ko-KR"/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2133600"/>
            <a:ext cx="5141912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Line 5"/>
          <p:cNvSpPr>
            <a:spLocks noChangeShapeType="1"/>
          </p:cNvSpPr>
          <p:nvPr/>
        </p:nvSpPr>
        <p:spPr bwMode="auto">
          <a:xfrm flipV="1">
            <a:off x="2643188" y="2420938"/>
            <a:ext cx="1497012" cy="460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4343" name="Line 6"/>
          <p:cNvSpPr>
            <a:spLocks noChangeShapeType="1"/>
          </p:cNvSpPr>
          <p:nvPr/>
        </p:nvSpPr>
        <p:spPr bwMode="auto">
          <a:xfrm>
            <a:off x="3143250" y="3143250"/>
            <a:ext cx="1223963" cy="6477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Adding Files (2/3)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</a:rPr>
              <a:t>File </a:t>
            </a: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 New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/>
              <a:t>filename</a:t>
            </a:r>
            <a:endParaRPr lang="ko-KR" altLang="en-US" smtClean="0"/>
          </a:p>
          <a:p>
            <a:pPr marL="838200" lvl="1" indent="-381000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Add to project</a:t>
            </a:r>
          </a:p>
          <a:p>
            <a:pPr marL="838200" lvl="1" indent="-381000" eaLnBrk="1" hangingPunct="1">
              <a:buFont typeface="Wingdings" panose="05000000000000000000" pitchFamily="2" charset="2"/>
              <a:buNone/>
            </a:pPr>
            <a:r>
              <a:rPr lang="en-US" altLang="ko-KR" smtClean="0"/>
              <a:t>hello.c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/>
              <a:t>OK</a:t>
            </a:r>
          </a:p>
        </p:txBody>
      </p:sp>
      <p:sp>
        <p:nvSpPr>
          <p:cNvPr id="15364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AC3017F-3FC1-4B02-9C6F-4957BB9475B3}" type="slidenum">
              <a:rPr kumimoji="0" lang="ko-KR" altLang="en-US"/>
              <a:pPr eaLnBrk="1" hangingPunct="1"/>
              <a:t>13</a:t>
            </a:fld>
            <a:endParaRPr kumimoji="0" lang="en-US" altLang="ko-KR"/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1412875"/>
            <a:ext cx="5141912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Line 5"/>
          <p:cNvSpPr>
            <a:spLocks noChangeShapeType="1"/>
          </p:cNvSpPr>
          <p:nvPr/>
        </p:nvSpPr>
        <p:spPr bwMode="auto">
          <a:xfrm flipV="1">
            <a:off x="3500438" y="2781300"/>
            <a:ext cx="3808412" cy="2190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367" name="Line 6"/>
          <p:cNvSpPr>
            <a:spLocks noChangeShapeType="1"/>
          </p:cNvSpPr>
          <p:nvPr/>
        </p:nvSpPr>
        <p:spPr bwMode="auto">
          <a:xfrm flipV="1">
            <a:off x="2714625" y="1989138"/>
            <a:ext cx="4665663" cy="5111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5368" name="Line 7"/>
          <p:cNvSpPr>
            <a:spLocks noChangeShapeType="1"/>
          </p:cNvSpPr>
          <p:nvPr/>
        </p:nvSpPr>
        <p:spPr bwMode="auto">
          <a:xfrm>
            <a:off x="2286000" y="3571875"/>
            <a:ext cx="5165725" cy="10810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Adding Files (3/3)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65113" indent="-265113" eaLnBrk="1" hangingPunct="1"/>
            <a:r>
              <a:rPr lang="en-US" altLang="ko-KR" sz="2800" smtClean="0"/>
              <a:t>Source file</a:t>
            </a:r>
            <a:r>
              <a:rPr lang="ko-KR" altLang="en-US" sz="2800" smtClean="0"/>
              <a:t> </a:t>
            </a:r>
            <a:r>
              <a:rPr lang="en-US" altLang="ko-KR" sz="2800" smtClean="0"/>
              <a:t>hello.c is added to</a:t>
            </a:r>
            <a:r>
              <a:rPr lang="ko-KR" altLang="en-US" sz="2800" smtClean="0"/>
              <a:t> </a:t>
            </a:r>
            <a:r>
              <a:rPr lang="en-US" altLang="ko-KR" sz="2800" smtClean="0"/>
              <a:t>Hello project</a:t>
            </a:r>
            <a:endParaRPr lang="ko-KR" altLang="en-US" sz="2800" smtClean="0"/>
          </a:p>
        </p:txBody>
      </p:sp>
      <p:sp>
        <p:nvSpPr>
          <p:cNvPr id="1638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45401B8-BDE0-41CA-AC46-43545383622A}" type="slidenum">
              <a:rPr kumimoji="0" lang="ko-KR" altLang="en-US"/>
              <a:pPr eaLnBrk="1" hangingPunct="1"/>
              <a:t>14</a:t>
            </a:fld>
            <a:endParaRPr kumimoji="0" lang="en-US" altLang="ko-KR"/>
          </a:p>
        </p:txBody>
      </p:sp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2286000"/>
            <a:ext cx="5821363" cy="417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File Edit</a:t>
            </a:r>
            <a:endParaRPr lang="ko-KR" altLang="en-US" b="1" u="sng" smtClean="0"/>
          </a:p>
        </p:txBody>
      </p:sp>
      <p:sp>
        <p:nvSpPr>
          <p:cNvPr id="17411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E4E4072-0245-4570-968F-78642902FED1}" type="slidenum">
              <a:rPr kumimoji="0" lang="ko-KR" altLang="en-US"/>
              <a:pPr eaLnBrk="1" hangingPunct="1"/>
              <a:t>15</a:t>
            </a:fld>
            <a:endParaRPr kumimoji="0" lang="en-US" altLang="ko-KR"/>
          </a:p>
        </p:txBody>
      </p:sp>
      <p:grpSp>
        <p:nvGrpSpPr>
          <p:cNvPr id="17412" name="Group 6"/>
          <p:cNvGrpSpPr>
            <a:grpSpLocks/>
          </p:cNvGrpSpPr>
          <p:nvPr/>
        </p:nvGrpSpPr>
        <p:grpSpPr bwMode="auto">
          <a:xfrm>
            <a:off x="1114425" y="1928813"/>
            <a:ext cx="6337300" cy="4529137"/>
            <a:chOff x="793" y="1298"/>
            <a:chExt cx="3992" cy="2853"/>
          </a:xfrm>
        </p:grpSpPr>
        <p:pic>
          <p:nvPicPr>
            <p:cNvPr id="1741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1298"/>
              <a:ext cx="3992" cy="2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4" name="Rectangle 5"/>
            <p:cNvSpPr>
              <a:spLocks noChangeArrowheads="1"/>
            </p:cNvSpPr>
            <p:nvPr/>
          </p:nvSpPr>
          <p:spPr bwMode="auto">
            <a:xfrm>
              <a:off x="1927" y="1842"/>
              <a:ext cx="1679" cy="908"/>
            </a:xfrm>
            <a:prstGeom prst="rect">
              <a:avLst/>
            </a:prstGeom>
            <a:noFill/>
            <a:ln w="19050" algn="ctr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u="sng" smtClean="0"/>
              <a:t>Visual Studio 2008 : </a:t>
            </a:r>
            <a:br>
              <a:rPr lang="en-US" altLang="ko-KR" sz="4000" b="1" u="sng" smtClean="0"/>
            </a:br>
            <a:r>
              <a:rPr lang="en-US" altLang="ko-KR" sz="4000" b="1" u="sng" smtClean="0"/>
              <a:t>Creating Command-Line Program</a:t>
            </a:r>
            <a:endParaRPr lang="ko-KR" altLang="en-US" sz="4000" b="1" u="sng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" t="5675" r="34335" b="26953"/>
          <a:stretch>
            <a:fillRect/>
          </a:stretch>
        </p:blipFill>
        <p:spPr bwMode="auto">
          <a:xfrm>
            <a:off x="1500188" y="1857375"/>
            <a:ext cx="5800725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u="sng" smtClean="0"/>
              <a:t>Visual Studio 2008</a:t>
            </a:r>
            <a:br>
              <a:rPr lang="en-US" altLang="ko-KR" sz="4000" b="1" u="sng" smtClean="0"/>
            </a:br>
            <a:r>
              <a:rPr lang="en-US" altLang="ko-KR" sz="4000" b="1" u="sng" smtClean="0"/>
              <a:t>Creating Command-Line Program</a:t>
            </a:r>
            <a:endParaRPr lang="ko-KR" altLang="en-US" sz="4000" smtClean="0"/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mtClean="0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785938"/>
            <a:ext cx="7581900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u="sng" smtClean="0"/>
              <a:t>Visual Studio 2008</a:t>
            </a:r>
            <a:br>
              <a:rPr lang="en-US" altLang="ko-KR" sz="4000" b="1" u="sng" smtClean="0"/>
            </a:br>
            <a:r>
              <a:rPr lang="en-US" altLang="ko-KR" sz="4000" b="1" u="sng" smtClean="0"/>
              <a:t>Creating Command-Line Program</a:t>
            </a:r>
            <a:endParaRPr lang="ko-KR" altLang="en-US" sz="4000" smtClean="0"/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mtClean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000250"/>
            <a:ext cx="4192588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000250"/>
            <a:ext cx="4214812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571750" y="5214938"/>
            <a:ext cx="642938" cy="3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18213" y="3606800"/>
            <a:ext cx="857250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18213" y="3044825"/>
            <a:ext cx="857250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43813" y="5286375"/>
            <a:ext cx="571500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u="sng" smtClean="0"/>
              <a:t>Visual Studio 2008</a:t>
            </a:r>
            <a:br>
              <a:rPr lang="en-US" altLang="ko-KR" sz="4000" b="1" u="sng" smtClean="0"/>
            </a:br>
            <a:r>
              <a:rPr lang="en-US" altLang="ko-KR" sz="4000" b="1" u="sng" smtClean="0"/>
              <a:t>Creating Command-Line Program</a:t>
            </a:r>
            <a:endParaRPr lang="ko-KR" altLang="en-US" sz="4000" smtClean="0"/>
          </a:p>
        </p:txBody>
      </p:sp>
      <p:sp>
        <p:nvSpPr>
          <p:cNvPr id="2150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mtClean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856" r="37500" b="29285"/>
          <a:stretch>
            <a:fillRect/>
          </a:stretch>
        </p:blipFill>
        <p:spPr bwMode="auto">
          <a:xfrm>
            <a:off x="1643063" y="1878013"/>
            <a:ext cx="57150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2449513"/>
            <a:ext cx="4148137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786063" y="2949575"/>
            <a:ext cx="857250" cy="214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>
            <a:off x="3643313" y="3055938"/>
            <a:ext cx="1000125" cy="103663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C Programming Language</a:t>
            </a:r>
          </a:p>
        </p:txBody>
      </p:sp>
      <p:sp>
        <p:nvSpPr>
          <p:cNvPr id="409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800" smtClean="0"/>
              <a:t>Designed by</a:t>
            </a:r>
            <a:r>
              <a:rPr lang="ko-KR" altLang="en-US" sz="2800" smtClean="0"/>
              <a:t> </a:t>
            </a:r>
            <a:r>
              <a:rPr lang="en-US" altLang="ko-KR" sz="2800" smtClean="0"/>
              <a:t>Dennis Ritchie (1972)</a:t>
            </a:r>
            <a:endParaRPr lang="ko-KR" altLang="en-US" sz="2800" smtClean="0"/>
          </a:p>
          <a:p>
            <a:pPr lvl="1" eaLnBrk="1" hangingPunct="1"/>
            <a:r>
              <a:rPr lang="ko-KR" altLang="en-US" sz="2400" smtClean="0"/>
              <a:t> </a:t>
            </a:r>
            <a:r>
              <a:rPr lang="en-US" altLang="ko-KR" sz="2400" smtClean="0"/>
              <a:t>used for developing UNIX OS</a:t>
            </a:r>
          </a:p>
          <a:p>
            <a:pPr lvl="1" eaLnBrk="1" hangingPunct="1"/>
            <a:endParaRPr lang="en-US" altLang="ko-KR" sz="2400" smtClean="0"/>
          </a:p>
          <a:p>
            <a:pPr eaLnBrk="1" hangingPunct="1"/>
            <a:r>
              <a:rPr lang="en-US" altLang="ko-KR" sz="2800" smtClean="0"/>
              <a:t>C features</a:t>
            </a:r>
            <a:endParaRPr lang="ko-KR" altLang="en-US" sz="2800" smtClean="0"/>
          </a:p>
          <a:p>
            <a:pPr lvl="1" eaLnBrk="1" hangingPunct="1"/>
            <a:r>
              <a:rPr lang="en-US" altLang="ko-KR" sz="2400" smtClean="0"/>
              <a:t>Structured programming , modular programming</a:t>
            </a:r>
          </a:p>
          <a:p>
            <a:pPr lvl="1" eaLnBrk="1" hangingPunct="1"/>
            <a:r>
              <a:rPr lang="en-US" altLang="ko-KR" sz="2400" smtClean="0"/>
              <a:t>Highly portable</a:t>
            </a:r>
          </a:p>
          <a:p>
            <a:pPr lvl="1" eaLnBrk="1" hangingPunct="1"/>
            <a:r>
              <a:rPr lang="en-US" altLang="ko-KR" sz="2400" smtClean="0"/>
              <a:t>Efficient (fast)</a:t>
            </a:r>
          </a:p>
          <a:p>
            <a:pPr lvl="1" eaLnBrk="1" hangingPunct="1"/>
            <a:r>
              <a:rPr lang="en-US" altLang="ko-KR" sz="2400" smtClean="0"/>
              <a:t>C has the features of high level language and low level language</a:t>
            </a:r>
          </a:p>
          <a:p>
            <a:pPr lvl="1" eaLnBrk="1" hangingPunct="1"/>
            <a:endParaRPr lang="en-US" altLang="ko-KR" sz="240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ko-KR" sz="2400" smtClean="0"/>
          </a:p>
        </p:txBody>
      </p:sp>
      <p:sp>
        <p:nvSpPr>
          <p:cNvPr id="410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E4A273EC-DB23-4BBC-8EE6-6F825CE71D91}" type="slidenum">
              <a:rPr kumimoji="0" lang="ko-KR" altLang="en-US"/>
              <a:pPr eaLnBrk="1" hangingPunct="1"/>
              <a:t>2</a:t>
            </a:fld>
            <a:endParaRPr kumimoji="0" lang="en-US" altLang="ko-KR"/>
          </a:p>
        </p:txBody>
      </p:sp>
      <p:grpSp>
        <p:nvGrpSpPr>
          <p:cNvPr id="4101" name="Group 11"/>
          <p:cNvGrpSpPr>
            <a:grpSpLocks/>
          </p:cNvGrpSpPr>
          <p:nvPr/>
        </p:nvGrpSpPr>
        <p:grpSpPr bwMode="auto">
          <a:xfrm>
            <a:off x="7500938" y="1285875"/>
            <a:ext cx="1357312" cy="2165350"/>
            <a:chOff x="4161" y="300"/>
            <a:chExt cx="1329" cy="1769"/>
          </a:xfrm>
        </p:grpSpPr>
        <p:pic>
          <p:nvPicPr>
            <p:cNvPr id="4102" name="Picture 8" descr="DMR pictur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1" y="300"/>
              <a:ext cx="1329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3" name="Text Box 10"/>
            <p:cNvSpPr txBox="1">
              <a:spLocks noChangeArrowheads="1"/>
            </p:cNvSpPr>
            <p:nvPr/>
          </p:nvSpPr>
          <p:spPr bwMode="auto">
            <a:xfrm>
              <a:off x="4332" y="1838"/>
              <a:ext cx="101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>
                  <a:latin typeface="Tahoma" panose="020B0604030504040204" pitchFamily="34" charset="0"/>
                </a:rPr>
                <a:t>Dennis Ritchie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b="1" u="sng" smtClean="0"/>
              <a:t>Visual Studio 2008</a:t>
            </a:r>
            <a:br>
              <a:rPr lang="en-US" altLang="ko-KR" sz="4000" b="1" u="sng" smtClean="0"/>
            </a:br>
            <a:r>
              <a:rPr lang="en-US" altLang="ko-KR" sz="4000" b="1" u="sng" smtClean="0"/>
              <a:t>Creating Command-Line Program</a:t>
            </a:r>
            <a:endParaRPr lang="ko-KR" altLang="en-US" sz="4000" smtClean="0"/>
          </a:p>
        </p:txBody>
      </p:sp>
      <p:sp>
        <p:nvSpPr>
          <p:cNvPr id="2253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smtClean="0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785938"/>
            <a:ext cx="6429375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Compile &amp; Build</a:t>
            </a:r>
            <a:endParaRPr lang="ko-KR" altLang="en-US" b="1" u="sng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400" smtClean="0"/>
              <a:t> compile </a:t>
            </a:r>
            <a:r>
              <a:rPr lang="en-US" altLang="ko-KR" sz="2400" smtClean="0">
                <a:sym typeface="Wingdings" panose="05000000000000000000" pitchFamily="2" charset="2"/>
              </a:rPr>
              <a:t> Compile hello.c</a:t>
            </a:r>
          </a:p>
          <a:p>
            <a:pPr eaLnBrk="1" hangingPunct="1"/>
            <a:endParaRPr lang="en-US" altLang="ko-KR" sz="2400" smtClean="0">
              <a:sym typeface="Wingdings" panose="05000000000000000000" pitchFamily="2" charset="2"/>
            </a:endParaRPr>
          </a:p>
          <a:p>
            <a:pPr eaLnBrk="1" hangingPunct="1"/>
            <a:endParaRPr lang="en-US" altLang="ko-KR" sz="2400" smtClean="0">
              <a:sym typeface="Wingdings" panose="05000000000000000000" pitchFamily="2" charset="2"/>
            </a:endParaRPr>
          </a:p>
          <a:p>
            <a:pPr eaLnBrk="1" hangingPunct="1"/>
            <a:endParaRPr lang="en-US" altLang="ko-KR" sz="2400" smtClean="0">
              <a:sym typeface="Wingdings" panose="05000000000000000000" pitchFamily="2" charset="2"/>
            </a:endParaRPr>
          </a:p>
          <a:p>
            <a:pPr lvl="1" eaLnBrk="1" hangingPunct="1"/>
            <a:endParaRPr lang="en-US" altLang="ko-KR" sz="2000" smtClean="0"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ko-KR" sz="2000" smtClean="0">
                <a:sym typeface="Wingdings" panose="05000000000000000000" pitchFamily="2" charset="2"/>
              </a:rPr>
              <a:t>Object file (.obj)</a:t>
            </a:r>
            <a:r>
              <a:rPr lang="ko-KR" altLang="en-US" sz="2000" smtClean="0">
                <a:sym typeface="Wingdings" panose="05000000000000000000" pitchFamily="2" charset="2"/>
              </a:rPr>
              <a:t> </a:t>
            </a:r>
            <a:r>
              <a:rPr lang="en-US" altLang="ko-KR" sz="2000" smtClean="0">
                <a:sym typeface="Wingdings" panose="05000000000000000000" pitchFamily="2" charset="2"/>
              </a:rPr>
              <a:t>is created</a:t>
            </a:r>
            <a:endParaRPr lang="ko-KR" altLang="en-US" sz="2000" smtClean="0">
              <a:sym typeface="Wingdings" panose="05000000000000000000" pitchFamily="2" charset="2"/>
            </a:endParaRPr>
          </a:p>
          <a:p>
            <a:pPr eaLnBrk="1" hangingPunct="1"/>
            <a:r>
              <a:rPr lang="en-US" altLang="ko-KR" sz="2400" smtClean="0">
                <a:sym typeface="Wingdings" panose="05000000000000000000" pitchFamily="2" charset="2"/>
              </a:rPr>
              <a:t>Build  Build Hello.exe</a:t>
            </a:r>
          </a:p>
          <a:p>
            <a:pPr eaLnBrk="1" hangingPunct="1"/>
            <a:endParaRPr lang="en-US" altLang="ko-KR" sz="2400" smtClean="0">
              <a:sym typeface="Wingdings" panose="05000000000000000000" pitchFamily="2" charset="2"/>
            </a:endParaRPr>
          </a:p>
          <a:p>
            <a:pPr eaLnBrk="1" hangingPunct="1"/>
            <a:endParaRPr lang="en-US" altLang="ko-KR" sz="2400" smtClean="0">
              <a:sym typeface="Wingdings" panose="05000000000000000000" pitchFamily="2" charset="2"/>
            </a:endParaRPr>
          </a:p>
          <a:p>
            <a:pPr eaLnBrk="1" hangingPunct="1"/>
            <a:endParaRPr lang="en-US" altLang="ko-KR" sz="2400" smtClean="0">
              <a:sym typeface="Wingdings" panose="05000000000000000000" pitchFamily="2" charset="2"/>
            </a:endParaRPr>
          </a:p>
          <a:p>
            <a:pPr lvl="1" eaLnBrk="1" hangingPunct="1"/>
            <a:r>
              <a:rPr lang="en-US" altLang="ko-KR" sz="2000" smtClean="0">
                <a:sym typeface="Wingdings" panose="05000000000000000000" pitchFamily="2" charset="2"/>
              </a:rPr>
              <a:t>Link : link object files and create a executable file (.exe)</a:t>
            </a:r>
            <a:endParaRPr lang="ko-KR" altLang="en-US" sz="2000" smtClean="0">
              <a:sym typeface="Wingdings" panose="05000000000000000000" pitchFamily="2" charset="2"/>
            </a:endParaRPr>
          </a:p>
          <a:p>
            <a:pPr lvl="1" eaLnBrk="1" hangingPunct="1"/>
            <a:endParaRPr lang="ko-KR" altLang="en-US" sz="2000" smtClean="0"/>
          </a:p>
        </p:txBody>
      </p:sp>
      <p:sp>
        <p:nvSpPr>
          <p:cNvPr id="2355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A9E1123-4C57-45AF-B73D-CDCF0117AA9F}" type="slidenum">
              <a:rPr kumimoji="0" lang="ko-KR" altLang="en-US"/>
              <a:pPr eaLnBrk="1" hangingPunct="1"/>
              <a:t>21</a:t>
            </a:fld>
            <a:endParaRPr kumimoji="0" lang="en-US" altLang="ko-KR"/>
          </a:p>
        </p:txBody>
      </p:sp>
      <p:pic>
        <p:nvPicPr>
          <p:cNvPr id="235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000250"/>
            <a:ext cx="6865937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500563"/>
            <a:ext cx="6865937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Compile-time error</a:t>
            </a:r>
            <a:endParaRPr lang="ko-KR" altLang="en-US" b="1" u="sng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endParaRPr lang="en-US" altLang="ko-KR" sz="2400" smtClean="0"/>
          </a:p>
          <a:p>
            <a:pPr lvl="1" eaLnBrk="1" hangingPunct="1"/>
            <a:r>
              <a:rPr lang="en-US" altLang="ko-KR" sz="2400" smtClean="0"/>
              <a:t>Grammar error. Object file can not be created</a:t>
            </a:r>
            <a:endParaRPr lang="ko-KR" altLang="en-US" sz="2400" smtClean="0"/>
          </a:p>
          <a:p>
            <a:pPr lvl="1" eaLnBrk="1" hangingPunct="1"/>
            <a:r>
              <a:rPr lang="en-US" altLang="ko-KR" sz="2400" smtClean="0"/>
              <a:t>Double click error message line</a:t>
            </a:r>
          </a:p>
        </p:txBody>
      </p:sp>
      <p:sp>
        <p:nvSpPr>
          <p:cNvPr id="2458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8F6735B-DC21-471F-B94F-6A67CD0E3A5E}" type="slidenum">
              <a:rPr kumimoji="0" lang="ko-KR" altLang="en-US"/>
              <a:pPr eaLnBrk="1" hangingPunct="1"/>
              <a:t>22</a:t>
            </a:fld>
            <a:endParaRPr kumimoji="0" lang="en-US" altLang="ko-KR"/>
          </a:p>
        </p:txBody>
      </p:sp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997200"/>
            <a:ext cx="5078413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Line 5"/>
          <p:cNvSpPr>
            <a:spLocks noChangeShapeType="1"/>
          </p:cNvSpPr>
          <p:nvPr/>
        </p:nvSpPr>
        <p:spPr bwMode="auto">
          <a:xfrm>
            <a:off x="2195513" y="2852738"/>
            <a:ext cx="936625" cy="14398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4583" name="Line 6"/>
          <p:cNvSpPr>
            <a:spLocks noChangeShapeType="1"/>
          </p:cNvSpPr>
          <p:nvPr/>
        </p:nvSpPr>
        <p:spPr bwMode="auto">
          <a:xfrm flipH="1">
            <a:off x="6227763" y="2565400"/>
            <a:ext cx="1008062" cy="302418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Programming Process</a:t>
            </a:r>
            <a:endParaRPr lang="ko-KR" altLang="en-US" b="1" u="sng" smtClean="0"/>
          </a:p>
        </p:txBody>
      </p:sp>
      <p:sp>
        <p:nvSpPr>
          <p:cNvPr id="25603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7C179B7-43D8-4474-B249-A4693A3FD368}" type="slidenum">
              <a:rPr kumimoji="0" lang="ko-KR" altLang="en-US"/>
              <a:pPr eaLnBrk="1" hangingPunct="1"/>
              <a:t>23</a:t>
            </a:fld>
            <a:endParaRPr kumimoji="0" lang="en-US" altLang="ko-KR"/>
          </a:p>
        </p:txBody>
      </p:sp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1785938" y="1714500"/>
            <a:ext cx="2555875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Source files (.c)</a:t>
            </a:r>
            <a:endParaRPr lang="ko-KR" altLang="en-US"/>
          </a:p>
        </p:txBody>
      </p:sp>
      <p:sp>
        <p:nvSpPr>
          <p:cNvPr id="25605" name="TextBox 6"/>
          <p:cNvSpPr txBox="1">
            <a:spLocks noChangeArrowheads="1"/>
          </p:cNvSpPr>
          <p:nvPr/>
        </p:nvSpPr>
        <p:spPr bwMode="auto">
          <a:xfrm>
            <a:off x="1371600" y="2987675"/>
            <a:ext cx="3392488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temporary program texts</a:t>
            </a:r>
            <a:endParaRPr lang="ko-KR" altLang="en-US"/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2154238" y="4273550"/>
            <a:ext cx="1858962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Object files</a:t>
            </a:r>
            <a:endParaRPr lang="ko-KR" altLang="en-US"/>
          </a:p>
        </p:txBody>
      </p:sp>
      <p:sp>
        <p:nvSpPr>
          <p:cNvPr id="25607" name="TextBox 8"/>
          <p:cNvSpPr txBox="1">
            <a:spLocks noChangeArrowheads="1"/>
          </p:cNvSpPr>
          <p:nvPr/>
        </p:nvSpPr>
        <p:spPr bwMode="auto">
          <a:xfrm>
            <a:off x="1454150" y="5630863"/>
            <a:ext cx="3252788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Executable file (.exe)</a:t>
            </a:r>
            <a:endParaRPr lang="ko-KR" altLang="en-US"/>
          </a:p>
        </p:txBody>
      </p:sp>
      <p:cxnSp>
        <p:nvCxnSpPr>
          <p:cNvPr id="25608" name="직선 화살표 연결선 10"/>
          <p:cNvCxnSpPr>
            <a:cxnSpLocks noChangeShapeType="1"/>
            <a:stCxn id="25604" idx="2"/>
            <a:endCxn id="25605" idx="0"/>
          </p:cNvCxnSpPr>
          <p:nvPr/>
        </p:nvCxnSpPr>
        <p:spPr bwMode="auto">
          <a:xfrm rot="16200000" flipH="1">
            <a:off x="2614613" y="2533650"/>
            <a:ext cx="903287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9" name="직선 화살표 연결선 12"/>
          <p:cNvCxnSpPr>
            <a:cxnSpLocks noChangeShapeType="1"/>
            <a:stCxn id="25605" idx="2"/>
            <a:endCxn id="25606" idx="0"/>
          </p:cNvCxnSpPr>
          <p:nvPr/>
        </p:nvCxnSpPr>
        <p:spPr bwMode="auto">
          <a:xfrm rot="16200000" flipH="1">
            <a:off x="2618582" y="3807619"/>
            <a:ext cx="915987" cy="15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0" name="직선 화살표 연결선 14"/>
          <p:cNvCxnSpPr>
            <a:cxnSpLocks noChangeShapeType="1"/>
            <a:stCxn id="25606" idx="2"/>
            <a:endCxn id="25607" idx="0"/>
          </p:cNvCxnSpPr>
          <p:nvPr/>
        </p:nvCxnSpPr>
        <p:spPr bwMode="auto">
          <a:xfrm rot="5400000">
            <a:off x="2588419" y="5134769"/>
            <a:ext cx="987425" cy="47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3141663" y="2357438"/>
            <a:ext cx="1858962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preprocessor</a:t>
            </a:r>
            <a:endParaRPr lang="ko-KR" altLang="en-US"/>
          </a:p>
        </p:txBody>
      </p:sp>
      <p:sp>
        <p:nvSpPr>
          <p:cNvPr id="25612" name="TextBox 16"/>
          <p:cNvSpPr txBox="1">
            <a:spLocks noChangeArrowheads="1"/>
          </p:cNvSpPr>
          <p:nvPr/>
        </p:nvSpPr>
        <p:spPr bwMode="auto">
          <a:xfrm>
            <a:off x="3143250" y="3630613"/>
            <a:ext cx="1300163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compiler</a:t>
            </a:r>
            <a:endParaRPr lang="ko-KR" altLang="en-US"/>
          </a:p>
        </p:txBody>
      </p:sp>
      <p:sp>
        <p:nvSpPr>
          <p:cNvPr id="25613" name="TextBox 17"/>
          <p:cNvSpPr txBox="1">
            <a:spLocks noChangeArrowheads="1"/>
          </p:cNvSpPr>
          <p:nvPr/>
        </p:nvSpPr>
        <p:spPr bwMode="auto">
          <a:xfrm>
            <a:off x="3143250" y="4916488"/>
            <a:ext cx="1020763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linker</a:t>
            </a:r>
            <a:endParaRPr lang="ko-KR" altLang="en-US"/>
          </a:p>
        </p:txBody>
      </p:sp>
      <p:cxnSp>
        <p:nvCxnSpPr>
          <p:cNvPr id="25614" name="직선 화살표 연결선 19"/>
          <p:cNvCxnSpPr>
            <a:cxnSpLocks noChangeShapeType="1"/>
          </p:cNvCxnSpPr>
          <p:nvPr/>
        </p:nvCxnSpPr>
        <p:spPr bwMode="auto">
          <a:xfrm rot="10800000">
            <a:off x="3143250" y="4786313"/>
            <a:ext cx="200025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5" name="TextBox 20"/>
          <p:cNvSpPr txBox="1">
            <a:spLocks noChangeArrowheads="1"/>
          </p:cNvSpPr>
          <p:nvPr/>
        </p:nvSpPr>
        <p:spPr bwMode="auto">
          <a:xfrm>
            <a:off x="5213350" y="4572000"/>
            <a:ext cx="1998663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library files</a:t>
            </a:r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gcc / g++</a:t>
            </a:r>
            <a:endParaRPr lang="ko-KR" altLang="en-US" b="1" u="sng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Free C/C++ compiler developed by GNU</a:t>
            </a:r>
          </a:p>
          <a:p>
            <a:pPr lvl="1" eaLnBrk="1" hangingPunct="1"/>
            <a:endParaRPr lang="en-US" altLang="ko-KR" smtClean="0"/>
          </a:p>
        </p:txBody>
      </p:sp>
      <p:sp>
        <p:nvSpPr>
          <p:cNvPr id="2662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2978A745-1022-4EC1-A763-9EA88E412369}" type="slidenum">
              <a:rPr kumimoji="0" lang="ko-KR" altLang="en-US"/>
              <a:pPr eaLnBrk="1" hangingPunct="1"/>
              <a:t>24</a:t>
            </a:fld>
            <a:endParaRPr kumimoji="0"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simple</a:t>
            </a:r>
            <a:r>
              <a:rPr lang="ko-KR" altLang="en-US" b="1" u="sng" smtClean="0"/>
              <a:t> </a:t>
            </a:r>
            <a:r>
              <a:rPr lang="en-US" altLang="ko-KR" b="1" u="sng" smtClean="0"/>
              <a:t>C program (hello.c)</a:t>
            </a:r>
          </a:p>
        </p:txBody>
      </p:sp>
      <p:pic>
        <p:nvPicPr>
          <p:cNvPr id="5123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65"/>
          <a:stretch>
            <a:fillRect/>
          </a:stretch>
        </p:blipFill>
        <p:spPr>
          <a:xfrm>
            <a:off x="714375" y="1928813"/>
            <a:ext cx="6570663" cy="21844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124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7645FBA-BB39-4EEC-A5CF-2BC0011FB79D}" type="slidenum">
              <a:rPr kumimoji="0" lang="ko-KR" altLang="en-US"/>
              <a:pPr eaLnBrk="1" hangingPunct="1"/>
              <a:t>3</a:t>
            </a:fld>
            <a:endParaRPr kumimoji="0" lang="en-US" altLang="ko-KR"/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4248150" y="4365625"/>
            <a:ext cx="4427538" cy="2016125"/>
          </a:xfrm>
          <a:prstGeom prst="rect">
            <a:avLst/>
          </a:prstGeom>
          <a:solidFill>
            <a:srgbClr val="ECFF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/>
              <a:t>output:</a:t>
            </a:r>
          </a:p>
          <a:p>
            <a:pPr eaLnBrk="1" hangingPunct="1"/>
            <a:endParaRPr lang="en-US" altLang="ko-KR"/>
          </a:p>
          <a:p>
            <a:pPr eaLnBrk="1" hangingPunct="1"/>
            <a:r>
              <a:rPr lang="en-US" altLang="ko-KR"/>
              <a:t>Hello, World !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C compiler</a:t>
            </a:r>
            <a:endParaRPr lang="ko-KR" altLang="en-US" b="1" u="sng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400" b="1" u="sng" smtClean="0"/>
              <a:t>compiler?</a:t>
            </a:r>
          </a:p>
          <a:p>
            <a:pPr lvl="1" eaLnBrk="1" hangingPunct="1"/>
            <a:r>
              <a:rPr lang="en-US" altLang="ko-KR" sz="2000" smtClean="0"/>
              <a:t>Programmer can use high level language such as C</a:t>
            </a:r>
          </a:p>
          <a:p>
            <a:pPr lvl="1" eaLnBrk="1" hangingPunct="1"/>
            <a:r>
              <a:rPr lang="en-US" altLang="ko-KR" sz="2000" smtClean="0"/>
              <a:t>CPU knows machine language (assembly language)</a:t>
            </a:r>
            <a:endParaRPr lang="ko-KR" altLang="en-US" sz="2000" smtClean="0"/>
          </a:p>
          <a:p>
            <a:pPr lvl="1" eaLnBrk="1" hangingPunct="1"/>
            <a:endParaRPr lang="ko-KR" altLang="en-US" sz="2000" smtClean="0"/>
          </a:p>
          <a:p>
            <a:pPr lvl="1" eaLnBrk="1" hangingPunct="1"/>
            <a:endParaRPr lang="ko-KR" altLang="en-US" sz="2000" smtClean="0"/>
          </a:p>
          <a:p>
            <a:pPr lvl="1" eaLnBrk="1" hangingPunct="1"/>
            <a:endParaRPr lang="ko-KR" altLang="en-US" sz="2000" smtClean="0"/>
          </a:p>
          <a:p>
            <a:pPr lvl="1" eaLnBrk="1" hangingPunct="1"/>
            <a:endParaRPr lang="ko-KR" altLang="en-US" sz="2000" smtClean="0"/>
          </a:p>
          <a:p>
            <a:pPr eaLnBrk="1" hangingPunct="1"/>
            <a:r>
              <a:rPr lang="en-US" altLang="ko-KR" sz="2400" b="1" u="sng" smtClean="0"/>
              <a:t>C compiler</a:t>
            </a:r>
            <a:endParaRPr lang="ko-KR" altLang="en-US" sz="2400" b="1" u="sng" smtClean="0"/>
          </a:p>
          <a:p>
            <a:pPr lvl="1" eaLnBrk="1" hangingPunct="1"/>
            <a:r>
              <a:rPr lang="en-US" altLang="ko-KR" sz="2000" smtClean="0"/>
              <a:t>Commercial compiler: Microsoft Visual C/C++ (ver. 6.0)</a:t>
            </a:r>
          </a:p>
          <a:p>
            <a:pPr lvl="1" eaLnBrk="1" hangingPunct="1"/>
            <a:r>
              <a:rPr lang="en-US" altLang="ko-KR" sz="2000" smtClean="0"/>
              <a:t>Free compiler: </a:t>
            </a:r>
            <a:r>
              <a:rPr lang="ko-KR" altLang="en-US" sz="2000" smtClean="0"/>
              <a:t> </a:t>
            </a:r>
            <a:r>
              <a:rPr lang="en-US" altLang="ko-KR" sz="2000" smtClean="0"/>
              <a:t>gcc </a:t>
            </a:r>
            <a:endParaRPr lang="ko-KR" altLang="en-US" sz="2000" smtClean="0"/>
          </a:p>
          <a:p>
            <a:pPr lvl="1" eaLnBrk="1" hangingPunct="1"/>
            <a:endParaRPr lang="ko-KR" altLang="en-US" sz="2000" smtClean="0"/>
          </a:p>
        </p:txBody>
      </p:sp>
      <p:sp>
        <p:nvSpPr>
          <p:cNvPr id="614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57CC228-5DCC-4C03-BA23-E11344851042}" type="slidenum">
              <a:rPr kumimoji="0" lang="ko-KR" altLang="en-US"/>
              <a:pPr eaLnBrk="1" hangingPunct="1"/>
              <a:t>4</a:t>
            </a:fld>
            <a:endParaRPr kumimoji="0" lang="en-US" altLang="ko-KR"/>
          </a:p>
        </p:txBody>
      </p:sp>
      <p:sp>
        <p:nvSpPr>
          <p:cNvPr id="6149" name="AutoShape 4"/>
          <p:cNvSpPr>
            <a:spLocks noChangeArrowheads="1"/>
          </p:cNvSpPr>
          <p:nvPr/>
        </p:nvSpPr>
        <p:spPr bwMode="auto">
          <a:xfrm>
            <a:off x="3203575" y="2857500"/>
            <a:ext cx="1584325" cy="1008063"/>
          </a:xfrm>
          <a:prstGeom prst="roundRect">
            <a:avLst>
              <a:gd name="adj" fmla="val 16667"/>
            </a:avLst>
          </a:prstGeom>
          <a:solidFill>
            <a:srgbClr val="FFF3FF"/>
          </a:solidFill>
          <a:ln w="317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>
                <a:latin typeface="Tahoma" panose="020B0604030504040204" pitchFamily="34" charset="0"/>
              </a:rPr>
              <a:t>Compiler</a:t>
            </a:r>
            <a:endParaRPr lang="ko-KR" altLang="en-US">
              <a:latin typeface="Tahoma" panose="020B0604030504040204" pitchFamily="34" charset="0"/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1331913" y="2857500"/>
            <a:ext cx="1295400" cy="1008063"/>
          </a:xfrm>
          <a:prstGeom prst="rect">
            <a:avLst/>
          </a:prstGeom>
          <a:solidFill>
            <a:srgbClr val="ECFFD9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>
                <a:latin typeface="Tahoma" panose="020B0604030504040204" pitchFamily="34" charset="0"/>
              </a:rPr>
              <a:t>C program</a:t>
            </a:r>
            <a:endParaRPr lang="ko-KR" altLang="en-US">
              <a:latin typeface="Tahoma" panose="020B0604030504040204" pitchFamily="34" charset="0"/>
            </a:endParaRPr>
          </a:p>
          <a:p>
            <a:pPr algn="ctr" eaLnBrk="1" hangingPunct="1"/>
            <a:endParaRPr lang="ko-KR" altLang="en-US">
              <a:latin typeface="Tahoma" panose="020B0604030504040204" pitchFamily="34" charset="0"/>
            </a:endParaRPr>
          </a:p>
          <a:p>
            <a:pPr algn="ctr" eaLnBrk="1" hangingPunct="1"/>
            <a:r>
              <a:rPr lang="en-US" altLang="ko-KR">
                <a:latin typeface="Tahoma" panose="020B0604030504040204" pitchFamily="34" charset="0"/>
              </a:rPr>
              <a:t>int main…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5364163" y="2857500"/>
            <a:ext cx="1295400" cy="1008063"/>
          </a:xfrm>
          <a:prstGeom prst="rect">
            <a:avLst/>
          </a:prstGeom>
          <a:solidFill>
            <a:srgbClr val="ECFFD9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>
                <a:latin typeface="Tahoma" panose="020B0604030504040204" pitchFamily="34" charset="0"/>
              </a:rPr>
              <a:t>Machine </a:t>
            </a:r>
          </a:p>
          <a:p>
            <a:pPr algn="ctr" eaLnBrk="1" hangingPunct="1"/>
            <a:r>
              <a:rPr lang="en-US" altLang="ko-KR">
                <a:latin typeface="Tahoma" panose="020B0604030504040204" pitchFamily="34" charset="0"/>
              </a:rPr>
              <a:t>language</a:t>
            </a:r>
            <a:endParaRPr lang="ko-KR" altLang="en-US">
              <a:latin typeface="Tahoma" panose="020B0604030504040204" pitchFamily="34" charset="0"/>
            </a:endParaRPr>
          </a:p>
          <a:p>
            <a:pPr algn="ctr" eaLnBrk="1" hangingPunct="1"/>
            <a:r>
              <a:rPr lang="en-US" altLang="ko-KR">
                <a:latin typeface="Tahoma" panose="020B0604030504040204" pitchFamily="34" charset="0"/>
              </a:rPr>
              <a:t>010101…</a:t>
            </a:r>
          </a:p>
        </p:txBody>
      </p:sp>
      <p:sp>
        <p:nvSpPr>
          <p:cNvPr id="6152" name="AutoShape 8"/>
          <p:cNvSpPr>
            <a:spLocks noChangeArrowheads="1"/>
          </p:cNvSpPr>
          <p:nvPr/>
        </p:nvSpPr>
        <p:spPr bwMode="auto">
          <a:xfrm>
            <a:off x="2700338" y="3146425"/>
            <a:ext cx="431800" cy="503238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6153" name="AutoShape 9"/>
          <p:cNvSpPr>
            <a:spLocks noChangeArrowheads="1"/>
          </p:cNvSpPr>
          <p:nvPr/>
        </p:nvSpPr>
        <p:spPr bwMode="auto">
          <a:xfrm>
            <a:off x="4859338" y="3146425"/>
            <a:ext cx="431800" cy="503238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2714625"/>
            <a:ext cx="500062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Visual Studio 6.0</a:t>
            </a:r>
            <a:endParaRPr lang="ko-KR" altLang="en-US" b="1" u="sng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643063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ko-KR" sz="2000" smtClean="0"/>
              <a:t>Microsoft Visual C++ 6.0</a:t>
            </a:r>
            <a:endParaRPr lang="ko-KR" altLang="en-US" sz="2000" smtClean="0"/>
          </a:p>
          <a:p>
            <a:pPr lvl="1" eaLnBrk="1" hangingPunct="1"/>
            <a:r>
              <a:rPr lang="en-US" altLang="ko-KR" sz="1800" smtClean="0"/>
              <a:t>Project window</a:t>
            </a:r>
            <a:endParaRPr lang="ko-KR" altLang="en-US" sz="1800" smtClean="0"/>
          </a:p>
          <a:p>
            <a:pPr lvl="1" eaLnBrk="1" hangingPunct="1"/>
            <a:r>
              <a:rPr lang="en-US" altLang="ko-KR" sz="1800" smtClean="0"/>
              <a:t>Editing window</a:t>
            </a:r>
            <a:endParaRPr lang="ko-KR" altLang="en-US" sz="1800" smtClean="0"/>
          </a:p>
          <a:p>
            <a:pPr lvl="1" eaLnBrk="1" hangingPunct="1"/>
            <a:r>
              <a:rPr lang="en-US" altLang="ko-KR" sz="1800" smtClean="0"/>
              <a:t>Message window</a:t>
            </a:r>
            <a:endParaRPr lang="ko-KR" altLang="en-US" sz="1800" smtClean="0"/>
          </a:p>
          <a:p>
            <a:pPr eaLnBrk="1" hangingPunct="1"/>
            <a:endParaRPr lang="en-US" altLang="ko-KR" sz="2000" smtClean="0"/>
          </a:p>
        </p:txBody>
      </p:sp>
      <p:sp>
        <p:nvSpPr>
          <p:cNvPr id="7173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A73D671-C6AD-4245-81BD-1C6CCD22533A}" type="slidenum">
              <a:rPr kumimoji="0" lang="ko-KR" altLang="en-US"/>
              <a:pPr eaLnBrk="1" hangingPunct="1"/>
              <a:t>5</a:t>
            </a:fld>
            <a:endParaRPr kumimoji="0" lang="en-US" altLang="ko-KR"/>
          </a:p>
        </p:txBody>
      </p:sp>
      <p:sp>
        <p:nvSpPr>
          <p:cNvPr id="7174" name="Line 5"/>
          <p:cNvSpPr>
            <a:spLocks noChangeShapeType="1"/>
          </p:cNvSpPr>
          <p:nvPr/>
        </p:nvSpPr>
        <p:spPr bwMode="auto">
          <a:xfrm>
            <a:off x="2928938" y="2214563"/>
            <a:ext cx="508000" cy="151288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175" name="Line 6"/>
          <p:cNvSpPr>
            <a:spLocks noChangeShapeType="1"/>
          </p:cNvSpPr>
          <p:nvPr/>
        </p:nvSpPr>
        <p:spPr bwMode="auto">
          <a:xfrm>
            <a:off x="2928938" y="2500313"/>
            <a:ext cx="3603625" cy="1727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7176" name="Line 7"/>
          <p:cNvSpPr>
            <a:spLocks noChangeShapeType="1"/>
          </p:cNvSpPr>
          <p:nvPr/>
        </p:nvSpPr>
        <p:spPr bwMode="auto">
          <a:xfrm>
            <a:off x="3000375" y="2857500"/>
            <a:ext cx="1143000" cy="31432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Program Development</a:t>
            </a:r>
            <a:endParaRPr lang="ko-KR" altLang="en-US" b="1" u="sng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57188" y="1412875"/>
            <a:ext cx="8229600" cy="4824413"/>
          </a:xfrm>
        </p:spPr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None/>
            </a:pPr>
            <a:endParaRPr lang="ko-KR" altLang="en-US" sz="3200" smtClean="0"/>
          </a:p>
          <a:p>
            <a:pPr marL="838200" lvl="1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/>
              <a:t>Creating Project</a:t>
            </a:r>
            <a:endParaRPr lang="ko-KR" altLang="en-US" sz="2800" smtClean="0"/>
          </a:p>
          <a:p>
            <a:pPr marL="838200" lvl="1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/>
              <a:t>Adding Files</a:t>
            </a:r>
            <a:endParaRPr lang="ko-KR" altLang="en-US" sz="2800" smtClean="0"/>
          </a:p>
          <a:p>
            <a:pPr marL="838200" lvl="1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/>
              <a:t>Editing Program</a:t>
            </a:r>
            <a:endParaRPr lang="ko-KR" altLang="en-US" sz="2800" smtClean="0"/>
          </a:p>
          <a:p>
            <a:pPr marL="838200" lvl="1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/>
              <a:t>Compile&amp;Build</a:t>
            </a:r>
            <a:endParaRPr lang="ko-KR" altLang="en-US" sz="2800" smtClean="0"/>
          </a:p>
          <a:p>
            <a:pPr marL="838200" lvl="1" indent="-3810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/>
              <a:t>Execution&amp;Debugging</a:t>
            </a:r>
            <a:endParaRPr lang="ko-KR" altLang="en-US" sz="2800" smtClean="0"/>
          </a:p>
        </p:txBody>
      </p:sp>
      <p:sp>
        <p:nvSpPr>
          <p:cNvPr id="8196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26E29AA-63BF-4572-9533-E155E7700102}" type="slidenum">
              <a:rPr kumimoji="0" lang="ko-KR" altLang="en-US"/>
              <a:pPr eaLnBrk="1" hangingPunct="1"/>
              <a:t>6</a:t>
            </a:fld>
            <a:endParaRPr kumimoji="0" lang="en-US" altLang="ko-K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Creating a Project (1/5)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/>
              <a:t>File </a:t>
            </a:r>
            <a:r>
              <a:rPr lang="en-US" altLang="ko-KR" sz="2800" smtClean="0">
                <a:sym typeface="Wingdings" panose="05000000000000000000" pitchFamily="2" charset="2"/>
              </a:rPr>
              <a:t> New </a:t>
            </a:r>
          </a:p>
          <a:p>
            <a:pPr marL="838200" lvl="1" indent="-381000" eaLnBrk="1" hangingPunct="1">
              <a:buFont typeface="Wingdings" panose="05000000000000000000" pitchFamily="2" charset="2"/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Projects tab</a:t>
            </a:r>
            <a:endParaRPr lang="ko-KR" altLang="en-US" sz="2400" smtClean="0">
              <a:sym typeface="Wingdings" panose="05000000000000000000" pitchFamily="2" charset="2"/>
            </a:endParaRPr>
          </a:p>
          <a:p>
            <a:pPr marL="838200" lvl="1" indent="-381000" eaLnBrk="1" hangingPunct="1">
              <a:buFont typeface="Wingdings" panose="05000000000000000000" pitchFamily="2" charset="2"/>
              <a:buNone/>
            </a:pPr>
            <a:r>
              <a:rPr lang="en-US" altLang="ko-KR" sz="2400" smtClean="0">
                <a:sym typeface="Wingdings" panose="05000000000000000000" pitchFamily="2" charset="2"/>
              </a:rPr>
              <a:t>Win32 Console Application </a:t>
            </a:r>
            <a:endParaRPr lang="ko-KR" altLang="en-US" sz="2400" smtClean="0">
              <a:sym typeface="Wingdings" panose="05000000000000000000" pitchFamily="2" charset="2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>
                <a:solidFill>
                  <a:srgbClr val="B2B2B2"/>
                </a:solidFill>
                <a:sym typeface="Wingdings" panose="05000000000000000000" pitchFamily="2" charset="2"/>
              </a:rPr>
              <a:t>Location</a:t>
            </a:r>
            <a:endParaRPr lang="ko-KR" altLang="en-US" sz="2800" smtClean="0">
              <a:solidFill>
                <a:srgbClr val="B2B2B2"/>
              </a:solidFill>
              <a:sym typeface="Wingdings" panose="05000000000000000000" pitchFamily="2" charset="2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>
                <a:solidFill>
                  <a:srgbClr val="B2B2B2"/>
                </a:solidFill>
                <a:sym typeface="Wingdings" panose="05000000000000000000" pitchFamily="2" charset="2"/>
              </a:rPr>
              <a:t>Project Name</a:t>
            </a:r>
            <a:endParaRPr lang="ko-KR" altLang="en-US" sz="2800" smtClean="0">
              <a:solidFill>
                <a:srgbClr val="B2B2B2"/>
              </a:solidFill>
              <a:sym typeface="Wingdings" panose="05000000000000000000" pitchFamily="2" charset="2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>
                <a:solidFill>
                  <a:srgbClr val="B2B2B2"/>
                </a:solidFill>
                <a:sym typeface="Wingdings" panose="05000000000000000000" pitchFamily="2" charset="2"/>
              </a:rPr>
              <a:t>OK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z="2800" smtClean="0">
                <a:solidFill>
                  <a:srgbClr val="B2B2B2"/>
                </a:solidFill>
                <a:sym typeface="Wingdings" panose="05000000000000000000" pitchFamily="2" charset="2"/>
              </a:rPr>
              <a:t>Finish &amp; OK</a:t>
            </a:r>
            <a:endParaRPr lang="en-US" altLang="ko-KR" sz="2800" smtClean="0">
              <a:solidFill>
                <a:srgbClr val="B2B2B2"/>
              </a:solidFill>
            </a:endParaRPr>
          </a:p>
        </p:txBody>
      </p:sp>
      <p:sp>
        <p:nvSpPr>
          <p:cNvPr id="9220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FB67353-D337-45C2-8506-81856C94F6DD}" type="slidenum">
              <a:rPr kumimoji="0" lang="ko-KR" altLang="en-US"/>
              <a:pPr eaLnBrk="1" hangingPunct="1"/>
              <a:t>7</a:t>
            </a:fld>
            <a:endParaRPr kumimoji="0" lang="en-US" altLang="ko-KR"/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1438"/>
            <a:ext cx="4572000" cy="30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Line 5"/>
          <p:cNvSpPr>
            <a:spLocks noChangeShapeType="1"/>
          </p:cNvSpPr>
          <p:nvPr/>
        </p:nvSpPr>
        <p:spPr bwMode="auto">
          <a:xfrm>
            <a:off x="3000375" y="2857500"/>
            <a:ext cx="1643063" cy="50006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9223" name="Line 6"/>
          <p:cNvSpPr>
            <a:spLocks noChangeShapeType="1"/>
          </p:cNvSpPr>
          <p:nvPr/>
        </p:nvSpPr>
        <p:spPr bwMode="auto">
          <a:xfrm flipV="1">
            <a:off x="2571750" y="1700213"/>
            <a:ext cx="2505075" cy="51435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Creating a Project (2/5)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</a:rPr>
              <a:t>File </a:t>
            </a: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 New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ym typeface="Wingdings" panose="05000000000000000000" pitchFamily="2" charset="2"/>
              </a:rPr>
              <a:t>Location </a:t>
            </a:r>
            <a:endParaRPr lang="ko-KR" altLang="en-US" smtClean="0">
              <a:sym typeface="Wingdings" panose="05000000000000000000" pitchFamily="2" charset="2"/>
            </a:endParaRPr>
          </a:p>
          <a:p>
            <a:pPr marL="838200" lvl="1" indent="-381000" eaLnBrk="1" hangingPunct="1">
              <a:buFont typeface="Wingdings" panose="05000000000000000000" pitchFamily="2" charset="2"/>
              <a:buNone/>
            </a:pPr>
            <a:r>
              <a:rPr lang="en-US" altLang="ko-KR" smtClean="0">
                <a:sym typeface="Wingdings" panose="05000000000000000000" pitchFamily="2" charset="2"/>
              </a:rPr>
              <a:t>Folder selection</a:t>
            </a:r>
            <a:endParaRPr lang="ko-KR" altLang="en-US" smtClean="0">
              <a:sym typeface="Wingdings" panose="05000000000000000000" pitchFamily="2" charset="2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Project Name</a:t>
            </a:r>
            <a:endParaRPr lang="ko-KR" altLang="en-US" smtClean="0">
              <a:solidFill>
                <a:srgbClr val="B2B2B2"/>
              </a:solidFill>
              <a:sym typeface="Wingdings" panose="05000000000000000000" pitchFamily="2" charset="2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OK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Finish &amp; OK</a:t>
            </a:r>
            <a:endParaRPr lang="en-US" altLang="ko-KR" smtClean="0">
              <a:solidFill>
                <a:srgbClr val="B2B2B2"/>
              </a:solidFill>
            </a:endParaRPr>
          </a:p>
        </p:txBody>
      </p:sp>
      <p:sp>
        <p:nvSpPr>
          <p:cNvPr id="10244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BAD76A8-3A7F-4611-8676-089405DDF257}" type="slidenum">
              <a:rPr kumimoji="0" lang="ko-KR" altLang="en-US"/>
              <a:pPr eaLnBrk="1" hangingPunct="1"/>
              <a:t>8</a:t>
            </a:fld>
            <a:endParaRPr kumimoji="0" lang="en-US" altLang="ko-KR"/>
          </a:p>
        </p:txBody>
      </p:sp>
      <p:pic>
        <p:nvPicPr>
          <p:cNvPr id="102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3" y="1484313"/>
            <a:ext cx="4572000" cy="30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644900"/>
            <a:ext cx="3305175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Line 7"/>
          <p:cNvSpPr>
            <a:spLocks noChangeShapeType="1"/>
          </p:cNvSpPr>
          <p:nvPr/>
        </p:nvSpPr>
        <p:spPr bwMode="auto">
          <a:xfrm flipV="1">
            <a:off x="2714625" y="2428875"/>
            <a:ext cx="5961063" cy="4603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7092950" y="2565400"/>
            <a:ext cx="1655763" cy="1295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u="sng" smtClean="0"/>
              <a:t>Creating a Project (3/5)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</a:rPr>
              <a:t>File </a:t>
            </a: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 New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Location </a:t>
            </a:r>
            <a:endParaRPr lang="ko-KR" altLang="en-US" smtClean="0">
              <a:solidFill>
                <a:srgbClr val="B2B2B2"/>
              </a:solidFill>
              <a:sym typeface="Wingdings" panose="05000000000000000000" pitchFamily="2" charset="2"/>
            </a:endParaRP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ym typeface="Wingdings" panose="05000000000000000000" pitchFamily="2" charset="2"/>
              </a:rPr>
              <a:t>Project Name</a:t>
            </a:r>
            <a:endParaRPr lang="ko-KR" altLang="en-US" smtClean="0">
              <a:sym typeface="Wingdings" panose="05000000000000000000" pitchFamily="2" charset="2"/>
            </a:endParaRPr>
          </a:p>
          <a:p>
            <a:pPr marL="838200" lvl="1" indent="-381000" eaLnBrk="1" hangingPunct="1">
              <a:buFont typeface="Wingdings" panose="05000000000000000000" pitchFamily="2" charset="2"/>
              <a:buNone/>
            </a:pPr>
            <a:r>
              <a:rPr lang="en-US" altLang="ko-KR" smtClean="0">
                <a:sym typeface="Wingdings" panose="05000000000000000000" pitchFamily="2" charset="2"/>
              </a:rPr>
              <a:t>Hello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ym typeface="Wingdings" panose="05000000000000000000" pitchFamily="2" charset="2"/>
              </a:rPr>
              <a:t>OK</a:t>
            </a:r>
          </a:p>
          <a:p>
            <a:pPr marL="457200" indent="-457200" eaLnBrk="1" hangingPunct="1">
              <a:buFont typeface="Wingdings" panose="05000000000000000000" pitchFamily="2" charset="2"/>
              <a:buAutoNum type="arabicPeriod"/>
            </a:pPr>
            <a:r>
              <a:rPr lang="en-US" altLang="ko-KR" smtClean="0">
                <a:solidFill>
                  <a:srgbClr val="B2B2B2"/>
                </a:solidFill>
                <a:sym typeface="Wingdings" panose="05000000000000000000" pitchFamily="2" charset="2"/>
              </a:rPr>
              <a:t>Finish &amp; OK</a:t>
            </a:r>
            <a:endParaRPr lang="en-US" altLang="ko-KR" smtClean="0">
              <a:solidFill>
                <a:srgbClr val="B2B2B2"/>
              </a:solidFill>
            </a:endParaRPr>
          </a:p>
        </p:txBody>
      </p:sp>
      <p:sp>
        <p:nvSpPr>
          <p:cNvPr id="11268" name="슬라이드 번호 개체 틀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9BA7DD5-BE5D-4745-B529-2D6E8DB8C05F}" type="slidenum">
              <a:rPr kumimoji="0" lang="ko-KR" altLang="en-US"/>
              <a:pPr eaLnBrk="1" hangingPunct="1"/>
              <a:t>9</a:t>
            </a:fld>
            <a:endParaRPr kumimoji="0" lang="en-US" altLang="ko-KR"/>
          </a:p>
        </p:txBody>
      </p:sp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557338"/>
            <a:ext cx="4572000" cy="30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Line 5"/>
          <p:cNvSpPr>
            <a:spLocks noChangeShapeType="1"/>
          </p:cNvSpPr>
          <p:nvPr/>
        </p:nvSpPr>
        <p:spPr bwMode="auto">
          <a:xfrm flipV="1">
            <a:off x="3643313" y="2205038"/>
            <a:ext cx="3665537" cy="7953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1271" name="Line 6"/>
          <p:cNvSpPr>
            <a:spLocks noChangeShapeType="1"/>
          </p:cNvSpPr>
          <p:nvPr/>
        </p:nvSpPr>
        <p:spPr bwMode="auto">
          <a:xfrm>
            <a:off x="1928813" y="4071938"/>
            <a:ext cx="5522912" cy="3651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네모의 미">
  <a:themeElements>
    <a:clrScheme name="네모의 미 1">
      <a:dk1>
        <a:srgbClr val="000000"/>
      </a:dk1>
      <a:lt1>
        <a:srgbClr val="FFFFBF"/>
      </a:lt1>
      <a:dk2>
        <a:srgbClr val="666633"/>
      </a:dk2>
      <a:lt2>
        <a:srgbClr val="969696"/>
      </a:lt2>
      <a:accent1>
        <a:srgbClr val="99CC00"/>
      </a:accent1>
      <a:accent2>
        <a:srgbClr val="247C41"/>
      </a:accent2>
      <a:accent3>
        <a:srgbClr val="FFFFDC"/>
      </a:accent3>
      <a:accent4>
        <a:srgbClr val="000000"/>
      </a:accent4>
      <a:accent5>
        <a:srgbClr val="CAE2AA"/>
      </a:accent5>
      <a:accent6>
        <a:srgbClr val="20703A"/>
      </a:accent6>
      <a:hlink>
        <a:srgbClr val="EBA9D0"/>
      </a:hlink>
      <a:folHlink>
        <a:srgbClr val="CFBA7D"/>
      </a:folHlink>
    </a:clrScheme>
    <a:fontScheme name="네모의 미">
      <a:majorFont>
        <a:latin typeface="굴림"/>
        <a:ea typeface="굴림"/>
        <a:cs typeface="Arial"/>
      </a:majorFont>
      <a:minorFont>
        <a:latin typeface="굴림"/>
        <a:ea typeface="굴림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네모의 미 1">
        <a:dk1>
          <a:srgbClr val="000000"/>
        </a:dk1>
        <a:lt1>
          <a:srgbClr val="FFFFBF"/>
        </a:lt1>
        <a:dk2>
          <a:srgbClr val="666633"/>
        </a:dk2>
        <a:lt2>
          <a:srgbClr val="969696"/>
        </a:lt2>
        <a:accent1>
          <a:srgbClr val="99CC00"/>
        </a:accent1>
        <a:accent2>
          <a:srgbClr val="247C41"/>
        </a:accent2>
        <a:accent3>
          <a:srgbClr val="FFFFDC"/>
        </a:accent3>
        <a:accent4>
          <a:srgbClr val="000000"/>
        </a:accent4>
        <a:accent5>
          <a:srgbClr val="CAE2AA"/>
        </a:accent5>
        <a:accent6>
          <a:srgbClr val="20703A"/>
        </a:accent6>
        <a:hlink>
          <a:srgbClr val="EBA9D0"/>
        </a:hlink>
        <a:folHlink>
          <a:srgbClr val="CFBA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네모의 미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D26F5E"/>
        </a:accent1>
        <a:accent2>
          <a:srgbClr val="6164DF"/>
        </a:accent2>
        <a:accent3>
          <a:srgbClr val="FFFFFF"/>
        </a:accent3>
        <a:accent4>
          <a:srgbClr val="000000"/>
        </a:accent4>
        <a:accent5>
          <a:srgbClr val="E5BBB6"/>
        </a:accent5>
        <a:accent6>
          <a:srgbClr val="575ACA"/>
        </a:accent6>
        <a:hlink>
          <a:srgbClr val="FFCC66"/>
        </a:hlink>
        <a:folHlink>
          <a:srgbClr val="51AF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네모의 미 3">
        <a:dk1>
          <a:srgbClr val="000000"/>
        </a:dk1>
        <a:lt1>
          <a:srgbClr val="D8F1CD"/>
        </a:lt1>
        <a:dk2>
          <a:srgbClr val="003300"/>
        </a:dk2>
        <a:lt2>
          <a:srgbClr val="969696"/>
        </a:lt2>
        <a:accent1>
          <a:srgbClr val="FF9966"/>
        </a:accent1>
        <a:accent2>
          <a:srgbClr val="2F7171"/>
        </a:accent2>
        <a:accent3>
          <a:srgbClr val="E9F7E3"/>
        </a:accent3>
        <a:accent4>
          <a:srgbClr val="000000"/>
        </a:accent4>
        <a:accent5>
          <a:srgbClr val="FFCAB8"/>
        </a:accent5>
        <a:accent6>
          <a:srgbClr val="2A6666"/>
        </a:accent6>
        <a:hlink>
          <a:srgbClr val="32C69C"/>
        </a:hlink>
        <a:folHlink>
          <a:srgbClr val="B8AA9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네모의 미 4">
        <a:dk1>
          <a:srgbClr val="000000"/>
        </a:dk1>
        <a:lt1>
          <a:srgbClr val="CFE1F9"/>
        </a:lt1>
        <a:dk2>
          <a:srgbClr val="000066"/>
        </a:dk2>
        <a:lt2>
          <a:srgbClr val="969696"/>
        </a:lt2>
        <a:accent1>
          <a:srgbClr val="9966FF"/>
        </a:accent1>
        <a:accent2>
          <a:srgbClr val="6164DF"/>
        </a:accent2>
        <a:accent3>
          <a:srgbClr val="E4EEFB"/>
        </a:accent3>
        <a:accent4>
          <a:srgbClr val="000000"/>
        </a:accent4>
        <a:accent5>
          <a:srgbClr val="CAB8FF"/>
        </a:accent5>
        <a:accent6>
          <a:srgbClr val="575ACA"/>
        </a:accent6>
        <a:hlink>
          <a:srgbClr val="EBA9A9"/>
        </a:hlink>
        <a:folHlink>
          <a:srgbClr val="42A8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네모의 미 5">
        <a:dk1>
          <a:srgbClr val="000000"/>
        </a:dk1>
        <a:lt1>
          <a:srgbClr val="F6DB90"/>
        </a:lt1>
        <a:dk2>
          <a:srgbClr val="663300"/>
        </a:dk2>
        <a:lt2>
          <a:srgbClr val="969696"/>
        </a:lt2>
        <a:accent1>
          <a:srgbClr val="99CC00"/>
        </a:accent1>
        <a:accent2>
          <a:srgbClr val="5F50BA"/>
        </a:accent2>
        <a:accent3>
          <a:srgbClr val="FAEAC6"/>
        </a:accent3>
        <a:accent4>
          <a:srgbClr val="000000"/>
        </a:accent4>
        <a:accent5>
          <a:srgbClr val="CAE2AA"/>
        </a:accent5>
        <a:accent6>
          <a:srgbClr val="5548A8"/>
        </a:accent6>
        <a:hlink>
          <a:srgbClr val="C57233"/>
        </a:hlink>
        <a:folHlink>
          <a:srgbClr val="BAAD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네모의 미 6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B2B2B2"/>
        </a:accent1>
        <a:accent2>
          <a:srgbClr val="777777"/>
        </a:accent2>
        <a:accent3>
          <a:srgbClr val="F3F3F3"/>
        </a:accent3>
        <a:accent4>
          <a:srgbClr val="000000"/>
        </a:accent4>
        <a:accent5>
          <a:srgbClr val="D5D5D5"/>
        </a:accent5>
        <a:accent6>
          <a:srgbClr val="6B6B6B"/>
        </a:accent6>
        <a:hlink>
          <a:srgbClr val="96969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네모의 미</Template>
  <TotalTime>719</TotalTime>
  <Words>418</Words>
  <Application>Microsoft Office PowerPoint</Application>
  <PresentationFormat>On-screen Show (4:3)</PresentationFormat>
  <Paragraphs>163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굴림</vt:lpstr>
      <vt:lpstr>Arial</vt:lpstr>
      <vt:lpstr>Wingdings</vt:lpstr>
      <vt:lpstr>맑은 고딕</vt:lpstr>
      <vt:lpstr>Tahoma</vt:lpstr>
      <vt:lpstr>네모의 미</vt:lpstr>
      <vt:lpstr>C Programming Lecture 3 : C Introduction</vt:lpstr>
      <vt:lpstr>C Programming Language</vt:lpstr>
      <vt:lpstr>simple C program (hello.c)</vt:lpstr>
      <vt:lpstr>C compiler</vt:lpstr>
      <vt:lpstr>Visual Studio 6.0</vt:lpstr>
      <vt:lpstr>Program Development</vt:lpstr>
      <vt:lpstr>Creating a Project (1/5)</vt:lpstr>
      <vt:lpstr>Creating a Project (2/5)</vt:lpstr>
      <vt:lpstr>Creating a Project (3/5)</vt:lpstr>
      <vt:lpstr>Creating a Project (4/5)</vt:lpstr>
      <vt:lpstr>Creating a Project (5/5)</vt:lpstr>
      <vt:lpstr>Adding Files (1/3)</vt:lpstr>
      <vt:lpstr>Adding Files (2/3)</vt:lpstr>
      <vt:lpstr>Adding Files (3/3)</vt:lpstr>
      <vt:lpstr>File Edit</vt:lpstr>
      <vt:lpstr>Visual Studio 2008 :  Creating Command-Line Program</vt:lpstr>
      <vt:lpstr>Visual Studio 2008 Creating Command-Line Program</vt:lpstr>
      <vt:lpstr>Visual Studio 2008 Creating Command-Line Program</vt:lpstr>
      <vt:lpstr>Visual Studio 2008 Creating Command-Line Program</vt:lpstr>
      <vt:lpstr>Visual Studio 2008 Creating Command-Line Program</vt:lpstr>
      <vt:lpstr>Compile &amp; Build</vt:lpstr>
      <vt:lpstr>Compile-time error</vt:lpstr>
      <vt:lpstr>Programming Process</vt:lpstr>
      <vt:lpstr>gcc / g++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System (English-Only Lecture)</dc:title>
  <dc:creator>손호경</dc:creator>
  <cp:lastModifiedBy>iit</cp:lastModifiedBy>
  <cp:revision>76</cp:revision>
  <dcterms:created xsi:type="dcterms:W3CDTF">2008-03-06T00:32:01Z</dcterms:created>
  <dcterms:modified xsi:type="dcterms:W3CDTF">2020-01-07T05:34:05Z</dcterms:modified>
</cp:coreProperties>
</file>